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432" r:id="rId2"/>
    <p:sldId id="431" r:id="rId3"/>
    <p:sldId id="426" r:id="rId4"/>
    <p:sldId id="436" r:id="rId5"/>
    <p:sldId id="455" r:id="rId6"/>
    <p:sldId id="471" r:id="rId7"/>
    <p:sldId id="425" r:id="rId8"/>
    <p:sldId id="464" r:id="rId9"/>
    <p:sldId id="465" r:id="rId10"/>
    <p:sldId id="466" r:id="rId11"/>
    <p:sldId id="422" r:id="rId12"/>
    <p:sldId id="409" r:id="rId13"/>
    <p:sldId id="467" r:id="rId14"/>
    <p:sldId id="468" r:id="rId15"/>
    <p:sldId id="470" r:id="rId16"/>
    <p:sldId id="460" r:id="rId17"/>
    <p:sldId id="463" r:id="rId18"/>
    <p:sldId id="472" r:id="rId19"/>
    <p:sldId id="473" r:id="rId20"/>
    <p:sldId id="423" r:id="rId21"/>
    <p:sldId id="449" r:id="rId22"/>
    <p:sldId id="477" r:id="rId23"/>
    <p:sldId id="480" r:id="rId24"/>
    <p:sldId id="478" r:id="rId25"/>
    <p:sldId id="419" r:id="rId26"/>
    <p:sldId id="474" r:id="rId27"/>
    <p:sldId id="277" r:id="rId28"/>
  </p:sldIdLst>
  <p:sldSz cx="18288000" cy="10287000"/>
  <p:notesSz cx="10287000" cy="18288000"/>
  <p:embeddedFontLst>
    <p:embeddedFont>
      <p:font typeface="AppleSDGothicNeoB00" panose="02000503000000000000" pitchFamily="2" charset="-127"/>
      <p:regular r:id="rId30"/>
    </p:embeddedFont>
    <p:embeddedFont>
      <p:font typeface="AppleSDGothicNeoEB00" panose="02000503000000000000" pitchFamily="2" charset="-127"/>
      <p:regular r:id="rId31"/>
    </p:embeddedFont>
    <p:embeddedFont>
      <p:font typeface="AppleSDGothicNeoH00" panose="02000503000000000000" pitchFamily="2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나눔고딕 ExtraBold" panose="020D0904000000000000" pitchFamily="50" charset="-127"/>
      <p:bold r:id="rId37"/>
    </p:embeddedFont>
    <p:embeddedFont>
      <p:font typeface="나눔바른고딕" panose="020B0603020101020101" pitchFamily="50" charset="-127"/>
      <p:regular r:id="rId38"/>
      <p:bold r:id="rId39"/>
    </p:embeddedFont>
    <p:embeddedFont>
      <p:font typeface="나눔바른고딕OTF Light" panose="02000303000000000000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5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소민" initials="안" lastIdx="1" clrIdx="0">
    <p:extLst>
      <p:ext uri="{19B8F6BF-5375-455C-9EA6-DF929625EA0E}">
        <p15:presenceInfo xmlns:p15="http://schemas.microsoft.com/office/powerpoint/2012/main" userId="S::ahnssom7412@office.stu.ac.kr::c3e9cade-58fe-4bde-aa77-b58230fe1d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232"/>
    <a:srgbClr val="002060"/>
    <a:srgbClr val="003BB0"/>
    <a:srgbClr val="DD4B4B"/>
    <a:srgbClr val="5189D2"/>
    <a:srgbClr val="264DB4"/>
    <a:srgbClr val="F4EFED"/>
    <a:srgbClr val="D6D1CF"/>
    <a:srgbClr val="B88C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1" autoAdjust="0"/>
    <p:restoredTop sz="94207" autoAdjust="0"/>
  </p:normalViewPr>
  <p:slideViewPr>
    <p:cSldViewPr>
      <p:cViewPr varScale="1">
        <p:scale>
          <a:sx n="52" d="100"/>
          <a:sy n="52" d="100"/>
        </p:scale>
        <p:origin x="773" y="43"/>
      </p:cViewPr>
      <p:guideLst>
        <p:guide orient="horz" pos="3285"/>
        <p:guide pos="57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전처리를 위해 필요한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전체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분석 프로젝트에 걸린 시간의 어느 정도를 차지 합니까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0E1F55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모름</c:v>
                </c:pt>
                <c:pt idx="1">
                  <c:v>0~20%</c:v>
                </c:pt>
                <c:pt idx="2">
                  <c:v>21~40%</c:v>
                </c:pt>
                <c:pt idx="3">
                  <c:v>41~60%</c:v>
                </c:pt>
                <c:pt idx="4">
                  <c:v>61~80%</c:v>
                </c:pt>
                <c:pt idx="5">
                  <c:v>81~100%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6</c:v>
                </c:pt>
                <c:pt idx="2">
                  <c:v>12</c:v>
                </c:pt>
                <c:pt idx="3">
                  <c:v>28</c:v>
                </c:pt>
                <c:pt idx="4">
                  <c:v>37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7A-47C0-A160-1F3DFD5153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5168256"/>
        <c:axId val="165169792"/>
      </c:barChart>
      <c:catAx>
        <c:axId val="165168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165169792"/>
        <c:crosses val="autoZero"/>
        <c:auto val="1"/>
        <c:lblAlgn val="ctr"/>
        <c:lblOffset val="100"/>
        <c:noMultiLvlLbl val="0"/>
      </c:catAx>
      <c:valAx>
        <c:axId val="165169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5168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1905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64DB4"/>
              </a:solidFill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0-4919-B48B-5D761C44AB80}"/>
              </c:ext>
            </c:extLst>
          </c:dPt>
          <c:dPt>
            <c:idx val="1"/>
            <c:invertIfNegative val="0"/>
            <c:bubble3D val="0"/>
            <c:spPr>
              <a:solidFill>
                <a:srgbClr val="CC4D2D"/>
              </a:solidFill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0-4919-B48B-5D761C44AB80}"/>
              </c:ext>
            </c:extLst>
          </c:dPt>
          <c:dPt>
            <c:idx val="2"/>
            <c:invertIfNegative val="0"/>
            <c:bubble3D val="0"/>
            <c:spPr>
              <a:pattFill prst="ltUpDiag">
                <a:fgClr>
                  <a:schemeClr val="accent1"/>
                </a:fgClr>
                <a:bgClr>
                  <a:srgbClr val="5189D2"/>
                </a:bgClr>
              </a:pattFill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9196-478F-A296-4A541FEA9BAF}"/>
              </c:ext>
            </c:extLst>
          </c:dPt>
          <c:dPt>
            <c:idx val="3"/>
            <c:invertIfNegative val="1"/>
            <c:bubble3D val="0"/>
            <c:spPr>
              <a:pattFill prst="dkUpDiag">
                <a:fgClr>
                  <a:srgbClr val="DB735B"/>
                </a:fgClr>
                <a:bgClr>
                  <a:srgbClr val="E7A191"/>
                </a:bgClr>
              </a:pattFill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60-4919-B48B-5D761C44AB80}"/>
              </c:ext>
            </c:extLst>
          </c:dPt>
          <c:dLbls>
            <c:dLbl>
              <c:idx val="2"/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28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</a:defRPr>
                    </a:pPr>
                    <a:fld id="{EDFB7F2F-E679-4E58-B0E8-2511EE3AA639}" type="VALUE">
                      <a:rPr lang="en-US" altLang="ko-KR">
                        <a:latin typeface="나눔바른고딕" panose="020B0600000101010101" charset="-127"/>
                        <a:ea typeface="나눔바른고딕" panose="020B0600000101010101" charset="-127"/>
                      </a:rPr>
                      <a:pPr>
                        <a:defRPr sz="28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196-478F-A296-4A541FEA9BAF}"/>
                </c:ext>
              </c:extLst>
            </c:dLbl>
            <c:dLbl>
              <c:idx val="3"/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28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</a:defRPr>
                    </a:pPr>
                    <a:fld id="{4B1BABD7-AEAC-400F-9DAF-FFC9FD15D2FD}" type="VALUE">
                      <a:rPr lang="en-US" altLang="ko-KR">
                        <a:latin typeface="나눔바른고딕" panose="020B0600000101010101" charset="-127"/>
                        <a:ea typeface="나눔바른고딕" panose="020B0600000101010101" charset="-127"/>
                      </a:rPr>
                      <a:pPr>
                        <a:defRPr sz="28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360-4919-B48B-5D761C44AB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>
                    <a:solidFill>
                      <a:schemeClr val="bg1"/>
                    </a:solidFill>
                    <a:latin typeface="+mn-ea"/>
                    <a:ea typeface="+mn-ea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0.32</c:v>
                </c:pt>
                <c:pt idx="1">
                  <c:v>0.27</c:v>
                </c:pt>
                <c:pt idx="2">
                  <c:v>0.9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360-4919-B48B-5D761C44AB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18201088"/>
        <c:axId val="218219264"/>
      </c:barChart>
      <c:catAx>
        <c:axId val="2182010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218219264"/>
        <c:crosses val="autoZero"/>
        <c:auto val="1"/>
        <c:lblAlgn val="ctr"/>
        <c:lblOffset val="100"/>
        <c:noMultiLvlLbl val="0"/>
      </c:catAx>
      <c:valAx>
        <c:axId val="2182192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18201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13048-D3ED-4523-84AE-C88E122E18F4}" type="datetimeFigureOut">
              <a:rPr lang="ko-KR" altLang="en-US" smtClean="0"/>
              <a:pPr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0B3CF-1A8C-4A61-98E2-E642DAE8DA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4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14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무인관리시스템 </a:t>
            </a:r>
            <a:r>
              <a:rPr lang="en-US" altLang="ko-KR" sz="14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안면인식과 이중보안을 이용한 회원 개인정보 및 건강 관리</a:t>
            </a:r>
            <a:r>
              <a:rPr lang="en-US" altLang="ko-KR" sz="12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진료차트 분석</a:t>
            </a:r>
            <a:r>
              <a:rPr lang="en-US" altLang="ko-KR" sz="12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l"/>
            <a:r>
              <a:rPr lang="en-US" altLang="ko-KR" sz="12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접수창구를 대신 할 수 있는 무인 안내시스템</a:t>
            </a:r>
            <a:r>
              <a:rPr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en-US" altLang="ko-KR" sz="11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의료진의 </a:t>
            </a:r>
            <a:r>
              <a:rPr lang="en-US" altLang="ko-KR" sz="11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100" b="0" dirty="0" err="1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차감염</a:t>
            </a:r>
            <a:r>
              <a:rPr lang="ko-KR" altLang="en-US" sz="11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막을 수 있음</a:t>
            </a:r>
            <a:endParaRPr lang="en-US" altLang="ko-KR" sz="1100" b="0" dirty="0">
              <a:solidFill>
                <a:srgbClr val="44546A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1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1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병원과 약국간 정보 공유 </a:t>
            </a:r>
            <a:r>
              <a:rPr lang="en-US" altLang="ko-KR" sz="11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1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정보가 암호화되어 </a:t>
            </a:r>
            <a:r>
              <a:rPr lang="en-US" altLang="ko-KR" sz="1100" b="0" dirty="0" err="1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1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  <a:r>
              <a:rPr lang="en-US" altLang="ko-KR" sz="11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병원과 약국간 정보 공유로 종이 처방전 감소 효과</a:t>
            </a:r>
            <a:endParaRPr lang="en-US" altLang="ko-KR" sz="1100" b="0" dirty="0">
              <a:solidFill>
                <a:srgbClr val="44546A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2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처방전 관리 모니터링</a:t>
            </a:r>
            <a:r>
              <a:rPr lang="en-US" altLang="ko-KR" sz="12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en-US" altLang="ko-KR" sz="1200" b="0" baseline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b="0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환자의 약 처방 여부 파악 가능 </a:t>
            </a:r>
            <a:endParaRPr lang="en-US" altLang="ko-KR" sz="1100" b="0" dirty="0">
              <a:solidFill>
                <a:srgbClr val="44546A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sz="1100" b="0" dirty="0">
              <a:solidFill>
                <a:srgbClr val="44546A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1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b="0" dirty="0"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0B3CF-1A8C-4A61-98E2-E642DAE8DAF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3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0B3CF-1A8C-4A61-98E2-E642DAE8DAF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45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바른고딕" panose="020B0600000101010101" charset="-127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88" y="2400234"/>
            <a:ext cx="8077117" cy="3293909"/>
          </a:xfrm>
        </p:spPr>
        <p:txBody>
          <a:bodyPr/>
          <a:lstStyle>
            <a:lvl1pPr>
              <a:defRPr sz="2801">
                <a:ea typeface="나눔바른고딕" panose="020B0600000101010101" charset="-127"/>
              </a:defRPr>
            </a:lvl1pPr>
            <a:lvl2pPr>
              <a:defRPr sz="2401">
                <a:ea typeface="나눔바른고딕" panose="020B0600000101010101" charset="-127"/>
              </a:defRPr>
            </a:lvl2pPr>
            <a:lvl3pPr>
              <a:defRPr sz="2001">
                <a:ea typeface="나눔바른고딕" panose="020B0600000101010101" charset="-127"/>
              </a:defRPr>
            </a:lvl3pPr>
            <a:lvl4pPr>
              <a:defRPr sz="1801">
                <a:ea typeface="나눔바른고딕" panose="020B0600000101010101" charset="-127"/>
              </a:defRPr>
            </a:lvl4pPr>
            <a:lvl5pPr>
              <a:defRPr sz="1801">
                <a:ea typeface="나눔바른고딕" panose="020B0600000101010101" charset="-127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05" y="2400234"/>
            <a:ext cx="8077117" cy="3293909"/>
          </a:xfrm>
        </p:spPr>
        <p:txBody>
          <a:bodyPr/>
          <a:lstStyle>
            <a:lvl1pPr>
              <a:defRPr sz="2801">
                <a:ea typeface="나눔바른고딕" panose="020B0600000101010101" charset="-127"/>
              </a:defRPr>
            </a:lvl1pPr>
            <a:lvl2pPr>
              <a:defRPr sz="2401">
                <a:ea typeface="나눔바른고딕" panose="020B0600000101010101" charset="-127"/>
              </a:defRPr>
            </a:lvl2pPr>
            <a:lvl3pPr>
              <a:defRPr sz="2001">
                <a:ea typeface="나눔바른고딕" panose="020B0600000101010101" charset="-127"/>
              </a:defRPr>
            </a:lvl3pPr>
            <a:lvl4pPr>
              <a:defRPr sz="1801">
                <a:ea typeface="나눔바른고딕" panose="020B0600000101010101" charset="-127"/>
              </a:defRPr>
            </a:lvl4pPr>
            <a:lvl5pPr>
              <a:defRPr sz="1801">
                <a:ea typeface="나눔바른고딕" panose="020B0600000101010101" charset="-127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2045" y="5976165"/>
            <a:ext cx="8077117" cy="3293909"/>
          </a:xfrm>
        </p:spPr>
        <p:txBody>
          <a:bodyPr/>
          <a:lstStyle>
            <a:lvl1pPr>
              <a:defRPr sz="2801">
                <a:ea typeface="나눔바른고딕" panose="020B0600000101010101" charset="-127"/>
              </a:defRPr>
            </a:lvl1pPr>
            <a:lvl2pPr>
              <a:defRPr sz="2401">
                <a:ea typeface="나눔바른고딕" panose="020B0600000101010101" charset="-127"/>
              </a:defRPr>
            </a:lvl2pPr>
            <a:lvl3pPr>
              <a:defRPr sz="2001">
                <a:ea typeface="나눔바른고딕" panose="020B0600000101010101" charset="-127"/>
              </a:defRPr>
            </a:lvl3pPr>
            <a:lvl4pPr>
              <a:defRPr sz="1801">
                <a:ea typeface="나눔바른고딕" panose="020B0600000101010101" charset="-127"/>
              </a:defRPr>
            </a:lvl4pPr>
            <a:lvl5pPr>
              <a:defRPr sz="1801">
                <a:ea typeface="나눔바른고딕" panose="020B0600000101010101" charset="-127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3962" y="5976165"/>
            <a:ext cx="8077117" cy="3293909"/>
          </a:xfrm>
        </p:spPr>
        <p:txBody>
          <a:bodyPr/>
          <a:lstStyle>
            <a:lvl1pPr>
              <a:defRPr sz="2801">
                <a:ea typeface="나눔바른고딕" panose="020B0600000101010101" charset="-127"/>
              </a:defRPr>
            </a:lvl1pPr>
            <a:lvl2pPr>
              <a:defRPr sz="2401">
                <a:ea typeface="나눔바른고딕" panose="020B0600000101010101" charset="-127"/>
              </a:defRPr>
            </a:lvl2pPr>
            <a:lvl3pPr>
              <a:defRPr sz="2001">
                <a:ea typeface="나눔바른고딕" panose="020B0600000101010101" charset="-127"/>
              </a:defRPr>
            </a:lvl3pPr>
            <a:lvl4pPr>
              <a:defRPr sz="1801">
                <a:ea typeface="나눔바른고딕" panose="020B0600000101010101" charset="-127"/>
              </a:defRPr>
            </a:lvl4pPr>
            <a:lvl5pPr>
              <a:defRPr sz="1801">
                <a:ea typeface="나눔바른고딕" panose="020B0600000101010101" charset="-127"/>
              </a:defRPr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684" y="6355558"/>
            <a:ext cx="2133975" cy="36515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645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>
              <a:defRPr/>
            </a:pPr>
            <a:fld id="{D8D7A7C4-C82A-4D21-9AB0-F0C5A1D3EF09}" type="datetime1">
              <a:rPr lang="en-US" altLang="ko-KR" smtClean="0"/>
              <a:pPr>
                <a:defRPr/>
              </a:pPr>
              <a:t>11/17/2020</a:t>
            </a:fld>
            <a:endParaRPr lang="en-US" altLang="ko-KR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3126" y="6355558"/>
            <a:ext cx="2896093" cy="36515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645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나눔바른고딕" panose="020B0600000101010101" charset="-127"/>
              </a:defRPr>
            </a:lvl1pPr>
          </a:lstStyle>
          <a:p>
            <a:pPr>
              <a:defRPr/>
            </a:pPr>
            <a:endParaRPr lang="ko-KR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2684" y="6355558"/>
            <a:ext cx="2133975" cy="36515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6454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>
              <a:defRPr/>
            </a:pPr>
            <a:fld id="{843B47CE-F02E-4505-8FA7-E61227D20EF1}" type="slidenum">
              <a:rPr lang="en-US" altLang="ko-KR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0374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.by/en/programs/automated-data-processing-systems-bsc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microsoft.com/office/2007/relationships/hdphoto" Target="../media/hdphoto5.wdp"/><Relationship Id="rId12" Type="http://schemas.openxmlformats.org/officeDocument/2006/relationships/image" Target="../media/image10.png"/><Relationship Id="rId2" Type="http://schemas.openxmlformats.org/officeDocument/2006/relationships/hyperlink" Target="https://study.by/en/programs/automated-data-processing-systems-bsc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hyperlink" Target="https://study.by/en/programs/automated-data-processing-systems-bsc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5.png"/><Relationship Id="rId7" Type="http://schemas.openxmlformats.org/officeDocument/2006/relationships/image" Target="../media/image10.png"/><Relationship Id="rId2" Type="http://schemas.openxmlformats.org/officeDocument/2006/relationships/hyperlink" Target="https://study.by/en/programs/automated-data-processing-systems-bsc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9.png"/><Relationship Id="rId7" Type="http://schemas.openxmlformats.org/officeDocument/2006/relationships/image" Target="../media/image10.png"/><Relationship Id="rId2" Type="http://schemas.openxmlformats.org/officeDocument/2006/relationships/hyperlink" Target="https://study.by/en/programs/automated-data-processing-systems-bsc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hyperlink" Target="https://study.by/en/programs/automated-data-processing-systems-bsc/" TargetMode="External"/><Relationship Id="rId10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hyperlink" Target="https://study.by/en/programs/automated-data-processing-systems-bsc/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udy.by/en/programs/automated-data-processing-systems-bsc/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udy.by/en/programs/automated-data-processing-systems-bsc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s://study.by/en/programs/automated-data-processing-systems-bsc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gif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udy.by/en/programs/automated-data-processing-systems-bsc/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hyperlink" Target="https://study.by/en/programs/automated-data-processing-systems-bsc/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11" Type="http://schemas.microsoft.com/office/2007/relationships/hdphoto" Target="../media/hdphoto10.wdp"/><Relationship Id="rId5" Type="http://schemas.openxmlformats.org/officeDocument/2006/relationships/image" Target="../media/image11.png"/><Relationship Id="rId10" Type="http://schemas.openxmlformats.org/officeDocument/2006/relationships/image" Target="../media/image50.png"/><Relationship Id="rId4" Type="http://schemas.openxmlformats.org/officeDocument/2006/relationships/image" Target="../media/image10.png"/><Relationship Id="rId9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udy.by/en/programs/automated-data-processing-systems-bsc/" TargetMode="External"/><Relationship Id="rId5" Type="http://schemas.openxmlformats.org/officeDocument/2006/relationships/image" Target="../media/image53.png"/><Relationship Id="rId10" Type="http://schemas.openxmlformats.org/officeDocument/2006/relationships/image" Target="../media/image12.gif"/><Relationship Id="rId4" Type="http://schemas.openxmlformats.org/officeDocument/2006/relationships/image" Target="../media/image52.pn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udy.by/en/programs/automated-data-processing-systems-bsc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udy.by/en/programs/automated-data-processing-systems-bsc/" TargetMode="External"/><Relationship Id="rId5" Type="http://schemas.microsoft.com/office/2007/relationships/hdphoto" Target="../media/hdphoto12.wdp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hart" Target="../charts/chart1.xml"/><Relationship Id="rId7" Type="http://schemas.openxmlformats.org/officeDocument/2006/relationships/image" Target="../media/image17.png"/><Relationship Id="rId2" Type="http://schemas.openxmlformats.org/officeDocument/2006/relationships/hyperlink" Target="http://www.comworld.co.kr/news/articleView.html?idxno=4933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hyperlink" Target="https://study.by/en/programs/automated-data-processing-systems-bsc/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2.gif"/><Relationship Id="rId2" Type="http://schemas.openxmlformats.org/officeDocument/2006/relationships/hyperlink" Target="https://study.by/en/programs/automated-data-processing-systems-bsc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tudy.by/en/programs/automated-data-processing-systems-bsc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.by/en/programs/automated-data-processing-systems-bsc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.by/en/programs/automated-data-processing-systems-bsc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9735625F-65F2-4D8D-A960-B4FD71B2F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85"/>
          <a:stretch/>
        </p:blipFill>
        <p:spPr>
          <a:xfrm>
            <a:off x="18336" y="2972"/>
            <a:ext cx="18288000" cy="103543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78035E1-D66D-4892-99A4-126A2495F499}"/>
              </a:ext>
            </a:extLst>
          </p:cNvPr>
          <p:cNvSpPr/>
          <p:nvPr/>
        </p:nvSpPr>
        <p:spPr>
          <a:xfrm>
            <a:off x="0" y="0"/>
            <a:ext cx="18288000" cy="10354366"/>
          </a:xfrm>
          <a:prstGeom prst="rect">
            <a:avLst/>
          </a:prstGeom>
          <a:solidFill>
            <a:srgbClr val="0C1B2E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63F9E58-EC71-4F9A-AA4D-D11538405D6A}"/>
              </a:ext>
            </a:extLst>
          </p:cNvPr>
          <p:cNvSpPr txBox="1"/>
          <p:nvPr/>
        </p:nvSpPr>
        <p:spPr>
          <a:xfrm>
            <a:off x="-1297160" y="3976398"/>
            <a:ext cx="13776365" cy="79998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icrosoft GothicNeo" panose="020B0503020000020004" pitchFamily="34" charset="-127"/>
              </a:rPr>
              <a:t>서울시 </a:t>
            </a:r>
            <a:r>
              <a:rPr lang="en-US" altLang="ko-KR" sz="2400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icrosoft GothicNeo" panose="020B0503020000020004" pitchFamily="34" charset="-127"/>
              </a:rPr>
              <a:t>x </a:t>
            </a:r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icrosoft GothicNeo" panose="020B0503020000020004" pitchFamily="34" charset="-127"/>
              </a:rPr>
              <a:t>Hi Seoul</a:t>
            </a:r>
            <a:r>
              <a:rPr lang="ko-KR" altLang="en-US" sz="2400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icrosoft GothicNeo" panose="020B0503020000020004" pitchFamily="34" charset="-127"/>
              </a:rPr>
              <a:t>기업협회 빅데이터 프로젝트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icrosoft GothicNeo" panose="020B05030200000200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E98170-C923-463E-9E78-3194F782C7C4}"/>
              </a:ext>
            </a:extLst>
          </p:cNvPr>
          <p:cNvGrpSpPr/>
          <p:nvPr/>
        </p:nvGrpSpPr>
        <p:grpSpPr>
          <a:xfrm>
            <a:off x="16344800" y="9385381"/>
            <a:ext cx="1247725" cy="933211"/>
            <a:chOff x="2255816" y="665848"/>
            <a:chExt cx="3025192" cy="226263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D264FDA-1EB8-42BF-8E0B-04950FBA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8378" y="665848"/>
              <a:ext cx="2262630" cy="226263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5D18DF-6726-4E6B-A0B4-B3B422D97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816" y="976097"/>
              <a:ext cx="1228763" cy="1228763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98F24E0-6E88-4D66-AEC2-EDDC3F320FC3}"/>
              </a:ext>
            </a:extLst>
          </p:cNvPr>
          <p:cNvGrpSpPr/>
          <p:nvPr/>
        </p:nvGrpSpPr>
        <p:grpSpPr>
          <a:xfrm>
            <a:off x="2596671" y="4376388"/>
            <a:ext cx="13094659" cy="1965799"/>
            <a:chOff x="2596671" y="4376388"/>
            <a:chExt cx="13094659" cy="1965799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7FE22FB7-FE5F-48F7-B19A-7C25E8FDBE98}"/>
                </a:ext>
              </a:extLst>
            </p:cNvPr>
            <p:cNvSpPr txBox="1"/>
            <p:nvPr/>
          </p:nvSpPr>
          <p:spPr>
            <a:xfrm>
              <a:off x="2596671" y="4376388"/>
              <a:ext cx="13094659" cy="196579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8800" kern="0" spc="200" dirty="0" err="1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Myriad Pro Light" pitchFamily="34" charset="0"/>
                </a:rPr>
                <a:t>전처리</a:t>
              </a:r>
              <a:r>
                <a:rPr lang="ko-KR" altLang="en-US" sz="8800" kern="0" spc="200" dirty="0">
                  <a:solidFill>
                    <a:srgbClr val="FFFFF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  <a:cs typeface="Myriad Pro Light" pitchFamily="34" charset="0"/>
                </a:rPr>
                <a:t> 통합 공유 플랫폼</a:t>
              </a:r>
              <a:endParaRPr lang="en-US" sz="14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4651711-A400-41BE-89BA-C446587FBE3B}"/>
                </a:ext>
              </a:extLst>
            </p:cNvPr>
            <p:cNvCxnSpPr/>
            <p:nvPr/>
          </p:nvCxnSpPr>
          <p:spPr>
            <a:xfrm>
              <a:off x="2663280" y="5626964"/>
              <a:ext cx="12889432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330C59-C4A7-4748-8E63-2877DE9423F8}"/>
              </a:ext>
            </a:extLst>
          </p:cNvPr>
          <p:cNvGrpSpPr/>
          <p:nvPr/>
        </p:nvGrpSpPr>
        <p:grpSpPr>
          <a:xfrm>
            <a:off x="3650316" y="5785535"/>
            <a:ext cx="9882019" cy="932634"/>
            <a:chOff x="3650316" y="5785535"/>
            <a:chExt cx="9882019" cy="932634"/>
          </a:xfrm>
        </p:grpSpPr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8747D631-9E9A-4C0D-A399-B8FCB1E68869}"/>
                </a:ext>
              </a:extLst>
            </p:cNvPr>
            <p:cNvSpPr txBox="1"/>
            <p:nvPr/>
          </p:nvSpPr>
          <p:spPr>
            <a:xfrm>
              <a:off x="10728176" y="5803906"/>
              <a:ext cx="2804159" cy="91426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3200" dirty="0" err="1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발표팀</a:t>
              </a:r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3200" dirty="0" err="1">
                  <a:solidFill>
                    <a:srgbClr val="FFC00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데세</a:t>
              </a:r>
              <a:endParaRPr lang="en-US" sz="3200" dirty="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2" name="Object 7">
              <a:extLst>
                <a:ext uri="{FF2B5EF4-FFF2-40B4-BE49-F238E27FC236}">
                  <a16:creationId xmlns:a16="http://schemas.microsoft.com/office/drawing/2014/main" id="{64722CF6-041F-4E4C-9128-48C919BE9573}"/>
                </a:ext>
              </a:extLst>
            </p:cNvPr>
            <p:cNvSpPr txBox="1"/>
            <p:nvPr/>
          </p:nvSpPr>
          <p:spPr>
            <a:xfrm>
              <a:off x="3650316" y="5785535"/>
              <a:ext cx="9068855" cy="91426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Day/They share </a:t>
              </a:r>
              <a:r>
                <a:rPr lang="en-US" altLang="ko-KR" sz="3200" dirty="0">
                  <a:solidFill>
                    <a:srgbClr val="FFC00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</a:t>
              </a:r>
              <a:r>
                <a:rPr lang="ko-KR" altLang="en-US" sz="3200" dirty="0" err="1">
                  <a:solidFill>
                    <a:srgbClr val="FFC00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데이쉐어</a:t>
              </a:r>
              <a:r>
                <a:rPr lang="en-US" altLang="ko-KR" sz="3200" dirty="0">
                  <a:solidFill>
                    <a:srgbClr val="FFC00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) </a:t>
              </a:r>
              <a:endParaRPr lang="en-US" sz="3200" dirty="0">
                <a:solidFill>
                  <a:srgbClr val="FFC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712D3D9-580B-45C4-9AE3-E02F3A054E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653" y="9454990"/>
            <a:ext cx="611509" cy="6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8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036F20-437D-4F82-9A9B-55283867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88" y="3136714"/>
            <a:ext cx="7974466" cy="546317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A56610-1AA0-47E9-9B9D-5A00AE6B9A3E}"/>
              </a:ext>
            </a:extLst>
          </p:cNvPr>
          <p:cNvSpPr/>
          <p:nvPr/>
        </p:nvSpPr>
        <p:spPr>
          <a:xfrm>
            <a:off x="935088" y="1615108"/>
            <a:ext cx="4296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NHN  ‘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토스트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워크플레이스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’</a:t>
            </a:r>
            <a:endParaRPr lang="ko-KR" altLang="en-US" sz="2800" dirty="0">
              <a:ea typeface="나눔바른고딕" panose="020B0600000101010101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6F21E-B25A-4DD8-9B7A-3A8F24A10AE4}"/>
              </a:ext>
            </a:extLst>
          </p:cNvPr>
          <p:cNvSpPr/>
          <p:nvPr/>
        </p:nvSpPr>
        <p:spPr>
          <a:xfrm>
            <a:off x="1007096" y="2219256"/>
            <a:ext cx="145923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도구와 기업 비즈니스에 반드시 필요한 재무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전자결재 서비스인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Groupware/ERP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제공 하는 시스템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9D57C7-46E1-42CA-9019-1C97D60AE88F}"/>
              </a:ext>
            </a:extLst>
          </p:cNvPr>
          <p:cNvGrpSpPr/>
          <p:nvPr/>
        </p:nvGrpSpPr>
        <p:grpSpPr>
          <a:xfrm>
            <a:off x="9576048" y="3127276"/>
            <a:ext cx="8538832" cy="4101970"/>
            <a:chOff x="9463377" y="2525781"/>
            <a:chExt cx="8538832" cy="410197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6679297-0E82-453A-BBC8-2A684191E6E5}"/>
                </a:ext>
              </a:extLst>
            </p:cNvPr>
            <p:cNvGrpSpPr/>
            <p:nvPr/>
          </p:nvGrpSpPr>
          <p:grpSpPr>
            <a:xfrm>
              <a:off x="9484818" y="2525781"/>
              <a:ext cx="8045458" cy="1104914"/>
              <a:chOff x="9303774" y="6455476"/>
              <a:chExt cx="9378838" cy="1104914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1D982B1-3E11-4DBC-AF02-72EFF6827CEB}"/>
                  </a:ext>
                </a:extLst>
              </p:cNvPr>
              <p:cNvSpPr txBox="1"/>
              <p:nvPr/>
            </p:nvSpPr>
            <p:spPr>
              <a:xfrm>
                <a:off x="9303774" y="6455476"/>
                <a:ext cx="93788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프로젝트 파일 관리 용이 </a:t>
                </a:r>
                <a:endParaRPr lang="en-US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charset="-127"/>
                  <a:ea typeface="나눔바른고딕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15831B1-3D94-4EA6-AA3F-522DA1DDE721}"/>
                  </a:ext>
                </a:extLst>
              </p:cNvPr>
              <p:cNvSpPr txBox="1"/>
              <p:nvPr/>
            </p:nvSpPr>
            <p:spPr>
              <a:xfrm>
                <a:off x="9997717" y="7098725"/>
                <a:ext cx="74499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자동 분류 규칙을 이용한 관리 및 업무 등록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BE39BF-8014-40B0-96CB-7BAFB648623F}"/>
                </a:ext>
              </a:extLst>
            </p:cNvPr>
            <p:cNvGrpSpPr/>
            <p:nvPr/>
          </p:nvGrpSpPr>
          <p:grpSpPr>
            <a:xfrm>
              <a:off x="9484818" y="3991890"/>
              <a:ext cx="8045458" cy="1185075"/>
              <a:chOff x="9303774" y="6455476"/>
              <a:chExt cx="9378838" cy="1185075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76830B6-9677-438C-8D32-D407438F8743}"/>
                  </a:ext>
                </a:extLst>
              </p:cNvPr>
              <p:cNvSpPr txBox="1"/>
              <p:nvPr/>
            </p:nvSpPr>
            <p:spPr>
              <a:xfrm>
                <a:off x="9303774" y="6455476"/>
                <a:ext cx="93788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드라이브 제공</a:t>
                </a:r>
                <a:endParaRPr lang="en-US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charset="-127"/>
                  <a:ea typeface="나눔바른고딕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E73E5F2-A8DD-47B7-9BB4-616DE2BEA45E}"/>
                  </a:ext>
                </a:extLst>
              </p:cNvPr>
              <p:cNvSpPr txBox="1"/>
              <p:nvPr/>
            </p:nvSpPr>
            <p:spPr>
              <a:xfrm>
                <a:off x="9997717" y="7178886"/>
                <a:ext cx="6149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동료들과 함께 파일을 저장</a:t>
                </a:r>
                <a:r>
                  <a:rPr lang="en-US" altLang="ko-KR" sz="2400" dirty="0">
                    <a:latin typeface="나눔바른고딕" charset="-127"/>
                    <a:ea typeface="나눔바른고딕" charset="-127"/>
                  </a:rPr>
                  <a:t>/</a:t>
                </a: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관리 가능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DA058FF-71D6-4CAF-859D-908EFE84C79E}"/>
                </a:ext>
              </a:extLst>
            </p:cNvPr>
            <p:cNvGrpSpPr/>
            <p:nvPr/>
          </p:nvGrpSpPr>
          <p:grpSpPr>
            <a:xfrm>
              <a:off x="9463377" y="5534342"/>
              <a:ext cx="8538832" cy="1093409"/>
              <a:chOff x="9303774" y="6455476"/>
              <a:chExt cx="9953979" cy="1093409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A78FCD-EC43-484B-B258-38CB9129A64B}"/>
                  </a:ext>
                </a:extLst>
              </p:cNvPr>
              <p:cNvSpPr txBox="1"/>
              <p:nvPr/>
            </p:nvSpPr>
            <p:spPr>
              <a:xfrm>
                <a:off x="9303774" y="6455476"/>
                <a:ext cx="93788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여러 명의 담당자 지정</a:t>
                </a:r>
                <a:endParaRPr lang="en-US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charset="-127"/>
                  <a:ea typeface="나눔바른고딕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3976E44-3616-4709-92FC-B37C5306132B}"/>
                  </a:ext>
                </a:extLst>
              </p:cNvPr>
              <p:cNvSpPr txBox="1"/>
              <p:nvPr/>
            </p:nvSpPr>
            <p:spPr>
              <a:xfrm>
                <a:off x="10075772" y="6948721"/>
                <a:ext cx="9181981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한 업무에 여러 사람을 지정해도 사람별로 워크플로우를 관리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</p:txBody>
          </p:sp>
        </p:grpSp>
      </p:grpSp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사례분석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 flipV="1">
            <a:off x="1108584" y="1154625"/>
            <a:ext cx="4867064" cy="117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5B4C322-9D52-4FEB-B108-6684F3DBB811}"/>
              </a:ext>
            </a:extLst>
          </p:cNvPr>
          <p:cNvSpPr txBox="1"/>
          <p:nvPr/>
        </p:nvSpPr>
        <p:spPr>
          <a:xfrm>
            <a:off x="3259455" y="824912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6956863-BACE-4E4B-BA4F-5149832F974B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4205E98-B3F0-4610-9508-03813C8A7A05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A8F37A1-BC3E-4F00-9E7B-AA844B1E4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9A579A93-2CD0-48C1-AD33-5BF1CD18AE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387B370-0544-48EC-81B1-0B4515DB4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FEC7F8A-75F8-4A14-9220-5700728502F9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D079EB4-68C7-42D3-8147-7C0AC11CE874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89" name="평행 사변형 88">
                <a:extLst>
                  <a:ext uri="{FF2B5EF4-FFF2-40B4-BE49-F238E27FC236}">
                    <a16:creationId xmlns:a16="http://schemas.microsoft.com/office/drawing/2014/main" id="{C1E3BBF6-C015-4AF0-9519-906F12EF8CD7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0" name="평행 사변형 89">
                <a:extLst>
                  <a:ext uri="{FF2B5EF4-FFF2-40B4-BE49-F238E27FC236}">
                    <a16:creationId xmlns:a16="http://schemas.microsoft.com/office/drawing/2014/main" id="{B156FCDE-F449-4514-86DC-75B0B607280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1" name="평행 사변형 90">
                <a:extLst>
                  <a:ext uri="{FF2B5EF4-FFF2-40B4-BE49-F238E27FC236}">
                    <a16:creationId xmlns:a16="http://schemas.microsoft.com/office/drawing/2014/main" id="{9FB66FD2-8C02-4EBF-B4D2-BFD1E5180BE7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2" name="평행 사변형 91">
                <a:extLst>
                  <a:ext uri="{FF2B5EF4-FFF2-40B4-BE49-F238E27FC236}">
                    <a16:creationId xmlns:a16="http://schemas.microsoft.com/office/drawing/2014/main" id="{8E2F7540-E995-4345-A7FB-AA3E6FF6DA79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3" name="평행 사변형 92">
                <a:extLst>
                  <a:ext uri="{FF2B5EF4-FFF2-40B4-BE49-F238E27FC236}">
                    <a16:creationId xmlns:a16="http://schemas.microsoft.com/office/drawing/2014/main" id="{81B01B77-41DE-4ACF-929F-95DA9C9BE7E3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4" name="평행 사변형 93">
                <a:extLst>
                  <a:ext uri="{FF2B5EF4-FFF2-40B4-BE49-F238E27FC236}">
                    <a16:creationId xmlns:a16="http://schemas.microsoft.com/office/drawing/2014/main" id="{664B17F4-A3F9-45D0-90AB-1DE93F69F1CE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709289C-8B86-4766-AF8B-C49227BC843C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58C492BD-1483-4914-B549-70B6A82578A2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CC017FB5-FB08-4EB8-B6A9-B932E18C6FC8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C4A4B89D-6926-4AC5-953E-C67F1D415EA4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E64381D5-1D1F-4430-B81B-78490D5791FF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4AA9475C-A90E-44F8-AC96-6610D7EBB39F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8" name="평행 사변형 87">
                <a:extLst>
                  <a:ext uri="{FF2B5EF4-FFF2-40B4-BE49-F238E27FC236}">
                    <a16:creationId xmlns:a16="http://schemas.microsoft.com/office/drawing/2014/main" id="{18F256D1-EBC8-4D09-9EB1-4798B8E205F0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2" name="Group 20">
              <a:extLst>
                <a:ext uri="{FF2B5EF4-FFF2-40B4-BE49-F238E27FC236}">
                  <a16:creationId xmlns:a16="http://schemas.microsoft.com/office/drawing/2014/main" id="{6676739A-3A34-4343-AB0F-7C6072690A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70" name="Freeform 22">
                <a:extLst>
                  <a:ext uri="{FF2B5EF4-FFF2-40B4-BE49-F238E27FC236}">
                    <a16:creationId xmlns:a16="http://schemas.microsoft.com/office/drawing/2014/main" id="{5C75BF03-8315-4CD9-B3F1-AAAB27C98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1" name="Freeform 23">
                <a:extLst>
                  <a:ext uri="{FF2B5EF4-FFF2-40B4-BE49-F238E27FC236}">
                    <a16:creationId xmlns:a16="http://schemas.microsoft.com/office/drawing/2014/main" id="{F66C9C76-8C3D-458E-B9D6-8FFAC87264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2" name="Freeform 24">
                <a:extLst>
                  <a:ext uri="{FF2B5EF4-FFF2-40B4-BE49-F238E27FC236}">
                    <a16:creationId xmlns:a16="http://schemas.microsoft.com/office/drawing/2014/main" id="{C149D4DF-82A5-4D8E-9848-AEBB54494D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9637AEFF-2A52-4A76-8968-BCF79237A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A1F610DF-31F9-4F09-B1A0-55F92B73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4" name="자유형 23">
              <a:extLst>
                <a:ext uri="{FF2B5EF4-FFF2-40B4-BE49-F238E27FC236}">
                  <a16:creationId xmlns:a16="http://schemas.microsoft.com/office/drawing/2014/main" id="{0961DC31-73D8-4D62-ADDB-550847EA5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F689DB76-54D3-461B-AF11-2753B348FFC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6" name="자유형 58">
              <a:extLst>
                <a:ext uri="{FF2B5EF4-FFF2-40B4-BE49-F238E27FC236}">
                  <a16:creationId xmlns:a16="http://schemas.microsoft.com/office/drawing/2014/main" id="{CC577654-861C-4398-BC9F-2C981CB05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4DDDBAA5-ACA8-4E4D-A1D6-97FE61686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52017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사람, 실내, 앉아있는, 테이블이(가) 표시된 사진&#10;&#10;자동 생성된 설명">
            <a:extLst>
              <a:ext uri="{FF2B5EF4-FFF2-40B4-BE49-F238E27FC236}">
                <a16:creationId xmlns:a16="http://schemas.microsoft.com/office/drawing/2014/main" id="{95811007-3050-47C2-BFFC-1F0028AE2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1"/>
          <a:stretch/>
        </p:blipFill>
        <p:spPr>
          <a:xfrm>
            <a:off x="0" y="-493006"/>
            <a:ext cx="18288000" cy="107800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EB62C1-9F76-4829-9F80-EACCD0093F3D}"/>
              </a:ext>
            </a:extLst>
          </p:cNvPr>
          <p:cNvSpPr/>
          <p:nvPr/>
        </p:nvSpPr>
        <p:spPr>
          <a:xfrm>
            <a:off x="0" y="-481477"/>
            <a:ext cx="18288000" cy="10847371"/>
          </a:xfrm>
          <a:prstGeom prst="rect">
            <a:avLst/>
          </a:prstGeom>
          <a:solidFill>
            <a:srgbClr val="0C1B2E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45058B-8AA6-4472-949C-6073B7789960}"/>
              </a:ext>
            </a:extLst>
          </p:cNvPr>
          <p:cNvGrpSpPr/>
          <p:nvPr/>
        </p:nvGrpSpPr>
        <p:grpSpPr>
          <a:xfrm>
            <a:off x="6213477" y="3830291"/>
            <a:ext cx="5861046" cy="2321618"/>
            <a:chOff x="6213477" y="3012147"/>
            <a:chExt cx="5861046" cy="23216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9CE181-81A5-44DE-A310-8FF9CF939AA2}"/>
                </a:ext>
              </a:extLst>
            </p:cNvPr>
            <p:cNvSpPr/>
            <p:nvPr/>
          </p:nvSpPr>
          <p:spPr>
            <a:xfrm>
              <a:off x="8639944" y="3012147"/>
              <a:ext cx="1008112" cy="1862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1500" kern="0" spc="-100" dirty="0">
                  <a:ln w="19050">
                    <a:noFill/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0800" kern="0" spc="-100" dirty="0">
                <a:ln w="19050">
                  <a:noFill/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727564-A844-4109-9621-4EA593996726}"/>
                </a:ext>
              </a:extLst>
            </p:cNvPr>
            <p:cNvSpPr txBox="1"/>
            <p:nvPr/>
          </p:nvSpPr>
          <p:spPr>
            <a:xfrm>
              <a:off x="6213477" y="4625879"/>
              <a:ext cx="58610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 panose="020F0502020204030204" pitchFamily="34" charset="0"/>
                </a:rPr>
                <a:t>개발 내용</a:t>
              </a:r>
              <a:endPara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464079"/>
      </p:ext>
    </p:extLst>
  </p:cSld>
  <p:clrMapOvr>
    <a:masterClrMapping/>
  </p:clrMapOvr>
  <p:transition advClick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EC21ED-B47A-45C7-A6F2-96B79E165BCE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EF821AA-8278-4420-867E-66572F103907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4C5CC08C-3E4A-47FD-B5D3-03B0D005B8EB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E989CFBD-46DF-42DF-A114-28390F6C8B18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951DB00-1791-48B3-8991-C92CEBCD45B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F6598856-92E3-4C1D-A9FF-6FD2811875A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47182611-1486-4908-A4A2-1061F640ACB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54B4C4CC-9708-465E-AA58-B471230420B4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B27E519-8DBF-4C6C-8A0B-154C35329A73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675E823A-CBDD-4371-AEAD-813E76C2FE06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DCCA4FED-A84D-40FF-8628-D6BF4554FFA9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4F79B409-4CBB-42E7-8866-A50B747C6956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70D7B199-138E-490F-9815-C3E023EBA8C0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F7C2691-1010-4235-BFEC-F86451DD2335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79D936A3-9B77-4004-986F-776FCDC22F9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9" name="Group 20">
              <a:extLst>
                <a:ext uri="{FF2B5EF4-FFF2-40B4-BE49-F238E27FC236}">
                  <a16:creationId xmlns:a16="http://schemas.microsoft.com/office/drawing/2014/main" id="{39D51030-F869-41A2-9E47-ACDC40426F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56C21D36-2590-4EAE-8984-FF3CBB986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40178797-4281-456F-A9ED-79AFB587D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095E69C-69E8-4F59-B522-657AAF9E6D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453FD88D-9D67-49DB-97CD-E392729A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6CECEFA-ABEF-4DA3-91DE-D50EF8B1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1" name="자유형 23">
              <a:extLst>
                <a:ext uri="{FF2B5EF4-FFF2-40B4-BE49-F238E27FC236}">
                  <a16:creationId xmlns:a16="http://schemas.microsoft.com/office/drawing/2014/main" id="{F5D401ED-8BB7-4584-8A4A-6CEE2281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39A1250-304C-40C0-BA0C-723856A10E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0C848A95-4767-4CD7-BC94-3EF511E1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13E1ABC-C305-4194-BB34-A20CC63FA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2AFA702-1319-4516-AF4B-CCAAAA741C33}"/>
              </a:ext>
            </a:extLst>
          </p:cNvPr>
          <p:cNvSpPr txBox="1"/>
          <p:nvPr/>
        </p:nvSpPr>
        <p:spPr>
          <a:xfrm>
            <a:off x="2953410" y="819259"/>
            <a:ext cx="3083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Automated Data Pre-processing System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13179C-A54E-4575-8DFD-B3797151C39F}"/>
              </a:ext>
            </a:extLst>
          </p:cNvPr>
          <p:cNvGrpSpPr/>
          <p:nvPr/>
        </p:nvGrpSpPr>
        <p:grpSpPr>
          <a:xfrm>
            <a:off x="915284" y="2088005"/>
            <a:ext cx="16941684" cy="7159951"/>
            <a:chOff x="915284" y="2088005"/>
            <a:chExt cx="16941684" cy="715995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2DEF73-32E5-4AD5-B4ED-0A691DD8985A}"/>
                </a:ext>
              </a:extLst>
            </p:cNvPr>
            <p:cNvSpPr/>
            <p:nvPr/>
          </p:nvSpPr>
          <p:spPr>
            <a:xfrm>
              <a:off x="915284" y="3949493"/>
              <a:ext cx="4589363" cy="673018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3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</a:t>
              </a:r>
              <a:r>
                <a:rPr lang="ko-KR" altLang="en-US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연동</a:t>
              </a:r>
              <a:endParaRPr lang="en-US" altLang="ko-KR" sz="2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54B3E7-921B-486A-B2BC-83E75A4032D3}"/>
                </a:ext>
              </a:extLst>
            </p:cNvPr>
            <p:cNvSpPr/>
            <p:nvPr/>
          </p:nvSpPr>
          <p:spPr>
            <a:xfrm>
              <a:off x="915284" y="2090102"/>
              <a:ext cx="4589365" cy="699492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6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구축</a:t>
              </a:r>
              <a:endParaRPr lang="en-US" altLang="ko-KR" sz="26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CA298FB-3B4B-4657-A79D-CDC4484D0651}"/>
                </a:ext>
              </a:extLst>
            </p:cNvPr>
            <p:cNvSpPr/>
            <p:nvPr/>
          </p:nvSpPr>
          <p:spPr>
            <a:xfrm>
              <a:off x="5858742" y="2088005"/>
              <a:ext cx="5510031" cy="699492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6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안면 인식 및 사용자 위치 시각화 </a:t>
              </a:r>
              <a:endParaRPr lang="en-US" altLang="ko-KR" sz="26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AC9A92-23B6-4628-8B55-A3CC8EC3D2A2}"/>
                </a:ext>
              </a:extLst>
            </p:cNvPr>
            <p:cNvSpPr/>
            <p:nvPr/>
          </p:nvSpPr>
          <p:spPr>
            <a:xfrm>
              <a:off x="11592271" y="2090102"/>
              <a:ext cx="6264697" cy="699492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6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sz="2600" b="1" kern="0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r>
                <a:rPr lang="ko-KR" altLang="en-US" sz="26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26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641649A-980C-40F7-A098-3A5A9E294FFE}"/>
                </a:ext>
              </a:extLst>
            </p:cNvPr>
            <p:cNvGrpSpPr/>
            <p:nvPr/>
          </p:nvGrpSpPr>
          <p:grpSpPr>
            <a:xfrm>
              <a:off x="915285" y="2915756"/>
              <a:ext cx="4589364" cy="867682"/>
              <a:chOff x="915285" y="2915756"/>
              <a:chExt cx="4589364" cy="8676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4EADACA-430C-4A2C-B9D8-19743030C629}"/>
                  </a:ext>
                </a:extLst>
              </p:cNvPr>
              <p:cNvSpPr/>
              <p:nvPr/>
            </p:nvSpPr>
            <p:spPr>
              <a:xfrm>
                <a:off x="915285" y="2915756"/>
                <a:ext cx="4589364" cy="867682"/>
              </a:xfrm>
              <a:prstGeom prst="rect">
                <a:avLst/>
              </a:prstGeom>
              <a:solidFill>
                <a:schemeClr val="bg1">
                  <a:lumMod val="95000"/>
                  <a:alpha val="43000"/>
                </a:schemeClr>
              </a:soli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026" name="Picture 2" descr="MySQL - Sejin Kim">
                <a:extLst>
                  <a:ext uri="{FF2B5EF4-FFF2-40B4-BE49-F238E27FC236}">
                    <a16:creationId xmlns:a16="http://schemas.microsoft.com/office/drawing/2014/main" id="{8FF321E3-35EC-4AE2-9E3F-E42D582C89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8901" y="3130948"/>
                <a:ext cx="907656" cy="469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F806533-7661-40FA-925D-F233FDED6207}"/>
                  </a:ext>
                </a:extLst>
              </p:cNvPr>
              <p:cNvGrpSpPr/>
              <p:nvPr/>
            </p:nvGrpSpPr>
            <p:grpSpPr>
              <a:xfrm>
                <a:off x="1323421" y="3184431"/>
                <a:ext cx="2764276" cy="461665"/>
                <a:chOff x="1047534" y="3071372"/>
                <a:chExt cx="2764276" cy="461665"/>
              </a:xfrm>
            </p:grpSpPr>
            <p:pic>
              <p:nvPicPr>
                <p:cNvPr id="2050" name="Picture 2" descr="Python] Absolute path와 relative path의 차이">
                  <a:extLst>
                    <a:ext uri="{FF2B5EF4-FFF2-40B4-BE49-F238E27FC236}">
                      <a16:creationId xmlns:a16="http://schemas.microsoft.com/office/drawing/2014/main" id="{EA7E33C0-F288-4DD6-8DE3-BAC9891E3B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58978" y1="42382" x2="52163" y2="49861"/>
                              <a14:foregroundMark x1="52163" y1="49861" x2="53211" y2="63712"/>
                              <a14:foregroundMark x1="53211" y1="63712" x2="53473" y2="63712"/>
                            </a14:backgroundRemoval>
                          </a14:imgEffect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642" t="18295" r="36588" b="29906"/>
                <a:stretch/>
              </p:blipFill>
              <p:spPr bwMode="auto">
                <a:xfrm>
                  <a:off x="1047534" y="3072991"/>
                  <a:ext cx="405696" cy="4013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9F23053-C75F-49E0-9F21-E5E890CBF97E}"/>
                    </a:ext>
                  </a:extLst>
                </p:cNvPr>
                <p:cNvSpPr txBox="1"/>
                <p:nvPr/>
              </p:nvSpPr>
              <p:spPr>
                <a:xfrm>
                  <a:off x="1271986" y="3071372"/>
                  <a:ext cx="253982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Python </a:t>
                  </a:r>
                  <a:r>
                    <a:rPr lang="en-US" altLang="ko-KR" sz="2400" dirty="0" err="1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TkInter</a:t>
                  </a:r>
                  <a:r>
                    <a:rPr lang="en-US" altLang="ko-KR" sz="2400" dirty="0"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 </a:t>
                  </a:r>
                  <a:endParaRPr lang="ko-KR" altLang="en-US" sz="2400" dirty="0"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ABADE8E-68A4-40FB-B0CF-24D581714AF4}"/>
                </a:ext>
              </a:extLst>
            </p:cNvPr>
            <p:cNvGrpSpPr/>
            <p:nvPr/>
          </p:nvGrpSpPr>
          <p:grpSpPr>
            <a:xfrm>
              <a:off x="5858742" y="2923942"/>
              <a:ext cx="5510029" cy="918607"/>
              <a:chOff x="5858742" y="2923942"/>
              <a:chExt cx="5510029" cy="91860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AA96812-F42E-4358-9BE4-201470CD4709}"/>
                  </a:ext>
                </a:extLst>
              </p:cNvPr>
              <p:cNvSpPr/>
              <p:nvPr/>
            </p:nvSpPr>
            <p:spPr>
              <a:xfrm>
                <a:off x="5858742" y="2923942"/>
                <a:ext cx="5510029" cy="867682"/>
              </a:xfrm>
              <a:prstGeom prst="rect">
                <a:avLst/>
              </a:prstGeom>
              <a:solidFill>
                <a:schemeClr val="bg1">
                  <a:lumMod val="95000"/>
                  <a:alpha val="43000"/>
                </a:schemeClr>
              </a:soli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074" name="Picture 2" descr="Introduction - OpenCV Tutorial C++">
                <a:extLst>
                  <a:ext uri="{FF2B5EF4-FFF2-40B4-BE49-F238E27FC236}">
                    <a16:creationId xmlns:a16="http://schemas.microsoft.com/office/drawing/2014/main" id="{14A50E85-EEEF-46BD-9026-F54AECA5D1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9953" y1="17725" x2="43692" y2="16667"/>
                            <a14:foregroundMark x1="21495" y1="49206" x2="23832" y2="58995"/>
                            <a14:foregroundMark x1="16121" y1="74868" x2="17290" y2="74868"/>
                            <a14:foregroundMark x1="30841" y1="79101" x2="31776" y2="79101"/>
                            <a14:foregroundMark x1="42290" y1="79101" x2="42991" y2="79101"/>
                            <a14:foregroundMark x1="56075" y1="79365" x2="56075" y2="80952"/>
                            <a14:foregroundMark x1="63318" y1="75926" x2="64953" y2="75926"/>
                            <a14:foregroundMark x1="81308" y1="79630" x2="82009" y2="78042"/>
                            <a14:foregroundMark x1="53623" y1="53552" x2="53623" y2="56284"/>
                            <a14:foregroundMark x1="70690" y1="54146" x2="65948" y2="60488"/>
                            <a14:foregroundMark x1="64655" y1="65854" x2="56034" y2="60488"/>
                            <a14:foregroundMark x1="52155" y1="49268" x2="52155" y2="52683"/>
                            <a14:foregroundMark x1="69397" y1="45854" x2="71121" y2="536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3066" y="2958607"/>
                <a:ext cx="963264" cy="850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98" name="Picture 2" descr="Google API Oauth v2 Curl PHP - PHP Tricks">
                <a:extLst>
                  <a:ext uri="{FF2B5EF4-FFF2-40B4-BE49-F238E27FC236}">
                    <a16:creationId xmlns:a16="http://schemas.microsoft.com/office/drawing/2014/main" id="{15DB14B8-4575-4926-81E7-5BD79C4830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2545" y="2971012"/>
                <a:ext cx="2438399" cy="871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E44CE62-0430-4784-99F0-9DCBD577CC9A}"/>
                </a:ext>
              </a:extLst>
            </p:cNvPr>
            <p:cNvGrpSpPr/>
            <p:nvPr/>
          </p:nvGrpSpPr>
          <p:grpSpPr>
            <a:xfrm>
              <a:off x="11607130" y="2923942"/>
              <a:ext cx="6249837" cy="898561"/>
              <a:chOff x="11607130" y="2923942"/>
              <a:chExt cx="6249837" cy="89856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D15BFB0-5BA4-437A-8936-74FF2930076B}"/>
                  </a:ext>
                </a:extLst>
              </p:cNvPr>
              <p:cNvSpPr/>
              <p:nvPr/>
            </p:nvSpPr>
            <p:spPr>
              <a:xfrm>
                <a:off x="11607130" y="2923942"/>
                <a:ext cx="6249837" cy="867682"/>
              </a:xfrm>
              <a:prstGeom prst="rect">
                <a:avLst/>
              </a:prstGeom>
              <a:solidFill>
                <a:schemeClr val="bg1">
                  <a:lumMod val="95000"/>
                  <a:alpha val="43000"/>
                </a:schemeClr>
              </a:soli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5122" name="Picture 2" descr="Python 데이터 분석 3대장] 판다스(Pandas)">
                <a:extLst>
                  <a:ext uri="{FF2B5EF4-FFF2-40B4-BE49-F238E27FC236}">
                    <a16:creationId xmlns:a16="http://schemas.microsoft.com/office/drawing/2014/main" id="{9D21B7B9-D594-447D-95CA-9676C499FF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926" b="89926" l="5093" r="93519">
                            <a14:foregroundMark x1="93611" y1="24148" x2="89444" y2="28593"/>
                            <a14:foregroundMark x1="89444" y1="28593" x2="85370" y2="29185"/>
                            <a14:foregroundMark x1="85093" y1="50519" x2="86019" y2="65778"/>
                            <a14:foregroundMark x1="5093" y1="65778" x2="5370" y2="70370"/>
                            <a14:foregroundMark x1="18704" y1="71259" x2="18704" y2="73926"/>
                            <a14:foregroundMark x1="31852" y1="70074" x2="31111" y2="71556"/>
                            <a14:foregroundMark x1="41759" y1="69926" x2="43056" y2="70074"/>
                            <a14:foregroundMark x1="51296" y1="69630" x2="50185" y2="69630"/>
                            <a14:foregroundMark x1="27130" y1="71111" x2="27315" y2="73630"/>
                            <a14:foregroundMark x1="85648" y1="10370" x2="85556" y2="16593"/>
                            <a14:backgroundMark x1="41944" y1="76593" x2="41389" y2="76593"/>
                            <a14:backgroundMark x1="16389" y1="77778" x2="15833" y2="77778"/>
                            <a14:backgroundMark x1="87778" y1="36889" x2="87778" y2="36889"/>
                            <a14:backgroundMark x1="81944" y1="11407" x2="81944" y2="114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89883" y="2971012"/>
                <a:ext cx="1298431" cy="8115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6" name="Picture 2" descr="How to create NumPy arrays from scratch? | by Tanu N Prabhu | Towards Data  Science">
                <a:extLst>
                  <a:ext uri="{FF2B5EF4-FFF2-40B4-BE49-F238E27FC236}">
                    <a16:creationId xmlns:a16="http://schemas.microsoft.com/office/drawing/2014/main" id="{D13AC8A6-0293-48CD-9534-884BA62F3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91054" y="3010984"/>
                <a:ext cx="2028799" cy="8115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D15E202-D1BC-401A-B2FB-FA7AC8399831}"/>
                </a:ext>
              </a:extLst>
            </p:cNvPr>
            <p:cNvSpPr/>
            <p:nvPr/>
          </p:nvSpPr>
          <p:spPr>
            <a:xfrm>
              <a:off x="915285" y="4783460"/>
              <a:ext cx="4589362" cy="446449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3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등록</a:t>
              </a:r>
              <a:endParaRPr lang="en-US" altLang="ko-KR" sz="2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2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4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1)  </a:t>
              </a:r>
              <a:r>
                <a:rPr lang="ko-KR" altLang="en-US" sz="24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endParaRPr lang="en-US" altLang="ko-KR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정보 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저장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</a:p>
            <a:p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사용자 그룹화 기능</a:t>
              </a:r>
              <a:endPara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4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2) </a:t>
              </a:r>
              <a:r>
                <a:rPr lang="ko-KR" altLang="en-US" sz="24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얼굴 등록</a:t>
              </a:r>
              <a:endParaRPr lang="en-US" altLang="ko-KR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- 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저장</a:t>
              </a:r>
              <a:endPara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2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690FE7-BEB2-476B-8407-D04A8FD959A7}"/>
                </a:ext>
              </a:extLst>
            </p:cNvPr>
            <p:cNvSpPr/>
            <p:nvPr/>
          </p:nvSpPr>
          <p:spPr>
            <a:xfrm>
              <a:off x="5877138" y="3949492"/>
              <a:ext cx="5491633" cy="2505119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3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접근 권한</a:t>
              </a:r>
              <a:endParaRPr lang="en-US" altLang="ko-KR" sz="2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안면 인식 보안</a:t>
              </a:r>
              <a:r>
                <a:rPr lang="en-US" altLang="ko-KR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통합 데이터 다운 시 사용</a:t>
              </a:r>
              <a:endPara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업로드 시 사용</a:t>
              </a:r>
              <a:endPara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D6318E-BE71-43D2-B987-525AD2C31CC5}"/>
                </a:ext>
              </a:extLst>
            </p:cNvPr>
            <p:cNvSpPr/>
            <p:nvPr/>
          </p:nvSpPr>
          <p:spPr>
            <a:xfrm>
              <a:off x="5877138" y="6564029"/>
              <a:ext cx="5491633" cy="268392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3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저장 및 </a:t>
              </a:r>
              <a:endParaRPr lang="en-US" altLang="ko-KR" sz="2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위치 파악</a:t>
              </a:r>
              <a:endParaRPr lang="en-US" altLang="ko-KR" sz="2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2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안면 인식 후 사용자의 위치 지도에 생성</a:t>
              </a:r>
              <a:endPara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DA94CEC-533D-4A38-BED9-78828531D0C2}"/>
                </a:ext>
              </a:extLst>
            </p:cNvPr>
            <p:cNvSpPr/>
            <p:nvPr/>
          </p:nvSpPr>
          <p:spPr>
            <a:xfrm>
              <a:off x="11607130" y="3949493"/>
              <a:ext cx="6249837" cy="1410032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3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결합 </a:t>
              </a:r>
              <a:endParaRPr lang="en-US" altLang="ko-KR" sz="2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(merge / </a:t>
              </a:r>
              <a:r>
                <a:rPr lang="en-US" altLang="ko-KR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concat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 사용해 볼 예정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250A48-DA4A-467C-8EC1-7151EFCB0002}"/>
                </a:ext>
              </a:extLst>
            </p:cNvPr>
            <p:cNvSpPr/>
            <p:nvPr/>
          </p:nvSpPr>
          <p:spPr>
            <a:xfrm>
              <a:off x="11586223" y="5472681"/>
              <a:ext cx="6264697" cy="1809852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3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26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결측치</a:t>
              </a:r>
              <a:r>
                <a:rPr lang="ko-KR" altLang="en-US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처리</a:t>
              </a:r>
              <a:endParaRPr lang="en-US" altLang="ko-KR" sz="2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2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중앙값 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최솟값 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최댓값 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0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 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삭제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비추천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99CD0F-2C89-4DBA-A846-6195F093F2D3}"/>
                </a:ext>
              </a:extLst>
            </p:cNvPr>
            <p:cNvSpPr/>
            <p:nvPr/>
          </p:nvSpPr>
          <p:spPr>
            <a:xfrm>
              <a:off x="11586223" y="7438104"/>
              <a:ext cx="6264697" cy="1809852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3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26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이상치 처리</a:t>
              </a:r>
              <a:endParaRPr lang="en-US" altLang="ko-KR" sz="2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2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케이스 분리 분석 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변수화 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 대체 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리샘플링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삭제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</a:t>
              </a:r>
              <a:r>
                <a:rPr lang="ko-KR" altLang="en-US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비추천</a:t>
              </a:r>
              <a:r>
                <a:rPr lang="en-US" altLang="ko-KR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2998D27-CF24-414B-9B39-4A0E9159F2DD}"/>
              </a:ext>
            </a:extLst>
          </p:cNvPr>
          <p:cNvCxnSpPr>
            <a:cxnSpLocks/>
          </p:cNvCxnSpPr>
          <p:nvPr/>
        </p:nvCxnSpPr>
        <p:spPr>
          <a:xfrm>
            <a:off x="1108584" y="1166352"/>
            <a:ext cx="5035302" cy="7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5937B9-1E75-427B-8F7D-0A903AC0FF88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5A2BF1C-41E0-4DAE-A704-D99EA11957F7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FE66D260-F615-4DDE-BE7E-293124FFB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25D0B988-93DF-43F2-B900-C48C45C41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266EC8-A657-451C-9DE6-2A2CCFCAE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6800618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2"/>
            <a:ext cx="5035302" cy="7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601F4E-FEE9-42D8-B134-C2C71CAED4C8}"/>
              </a:ext>
            </a:extLst>
          </p:cNvPr>
          <p:cNvSpPr txBox="1"/>
          <p:nvPr/>
        </p:nvSpPr>
        <p:spPr>
          <a:xfrm>
            <a:off x="3331463" y="819259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B7045-223C-47CC-9051-A354B8D79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28" y="3010397"/>
            <a:ext cx="4552047" cy="55053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E16C25-D989-4C54-AA09-854C81A321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78" r="44839"/>
          <a:stretch/>
        </p:blipFill>
        <p:spPr>
          <a:xfrm>
            <a:off x="6116717" y="1407733"/>
            <a:ext cx="5876775" cy="331236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B336AA-1049-4891-9446-0E4F0085323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497075" y="3343066"/>
            <a:ext cx="1567356" cy="690910"/>
          </a:xfrm>
          <a:prstGeom prst="straightConnector1">
            <a:avLst/>
          </a:prstGeom>
          <a:ln w="698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C4BA30-66C8-4A24-8C66-96277EE3FABE}"/>
              </a:ext>
            </a:extLst>
          </p:cNvPr>
          <p:cNvSpPr/>
          <p:nvPr/>
        </p:nvSpPr>
        <p:spPr>
          <a:xfrm>
            <a:off x="6064431" y="3131367"/>
            <a:ext cx="4250505" cy="423397"/>
          </a:xfrm>
          <a:prstGeom prst="rect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0ABE1-C163-4E35-B953-E41742100946}"/>
              </a:ext>
            </a:extLst>
          </p:cNvPr>
          <p:cNvSpPr txBox="1"/>
          <p:nvPr/>
        </p:nvSpPr>
        <p:spPr>
          <a:xfrm>
            <a:off x="2264827" y="2336001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F28D57-6F42-479C-B70C-02C34B32D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9830" y="2997241"/>
            <a:ext cx="4776066" cy="55249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9E0C0F-523C-42A1-AC1F-1C505451596B}"/>
              </a:ext>
            </a:extLst>
          </p:cNvPr>
          <p:cNvSpPr txBox="1"/>
          <p:nvPr/>
        </p:nvSpPr>
        <p:spPr>
          <a:xfrm>
            <a:off x="13851739" y="2284069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EB44F52-BBD0-4324-85D7-C1B2B6695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717" y="4976008"/>
            <a:ext cx="5876775" cy="3991884"/>
          </a:xfrm>
          <a:prstGeom prst="rect">
            <a:avLst/>
          </a:prstGeom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9FECEAF-D164-4D37-A8F5-D32385196157}"/>
              </a:ext>
            </a:extLst>
          </p:cNvPr>
          <p:cNvCxnSpPr>
            <a:cxnSpLocks/>
          </p:cNvCxnSpPr>
          <p:nvPr/>
        </p:nvCxnSpPr>
        <p:spPr>
          <a:xfrm>
            <a:off x="3815408" y="5759716"/>
            <a:ext cx="2113720" cy="0"/>
          </a:xfrm>
          <a:prstGeom prst="straightConnector1">
            <a:avLst/>
          </a:prstGeom>
          <a:ln w="698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F61AB94-E23C-4288-97F6-57C0C4F19D2A}"/>
              </a:ext>
            </a:extLst>
          </p:cNvPr>
          <p:cNvSpPr/>
          <p:nvPr/>
        </p:nvSpPr>
        <p:spPr>
          <a:xfrm>
            <a:off x="2742646" y="5579493"/>
            <a:ext cx="1000754" cy="428103"/>
          </a:xfrm>
          <a:prstGeom prst="rect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67A04D6-0C49-46BF-AD58-C95504B3E667}"/>
              </a:ext>
            </a:extLst>
          </p:cNvPr>
          <p:cNvSpPr txBox="1"/>
          <p:nvPr/>
        </p:nvSpPr>
        <p:spPr>
          <a:xfrm>
            <a:off x="6930868" y="9068890"/>
            <a:ext cx="4248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 학습 데이터 저장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B3ED19-7F45-4B2A-85C5-B8420F1A028B}"/>
              </a:ext>
            </a:extLst>
          </p:cNvPr>
          <p:cNvSpPr txBox="1"/>
          <p:nvPr/>
        </p:nvSpPr>
        <p:spPr>
          <a:xfrm>
            <a:off x="6930868" y="749899"/>
            <a:ext cx="4248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2AADE2B-7320-401E-8494-629225C91AAB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0184565-1406-4470-ABDC-E64E4547C712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722361A-50DA-46CA-A44E-42E4962A7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6FE69482-BC52-4CE6-B222-E4F8F64F6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99CBCBE-D73A-411B-8B36-C58927151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99831A9-E235-4C54-92B2-0B7F6C4930C3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EB21FBE-2746-4D54-86B1-91C79A45425A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4C7F8CAE-C1C4-4725-863C-3C14B850948E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056D87C5-D28B-4CE4-85BB-C89A8988EB27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ED4A8B2C-DA45-43CE-95CE-E22E0CC87608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8DB59E5C-198F-4463-8CD5-1DBFFCE90AEB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55ACF8D3-CC9C-4D79-B45B-DE95F41648B4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D9B581E4-C8BA-4F23-A015-33D5CA058FD6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39BFDCA-DF60-4791-A19D-17795A3ED38D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73" name="평행 사변형 72">
                <a:extLst>
                  <a:ext uri="{FF2B5EF4-FFF2-40B4-BE49-F238E27FC236}">
                    <a16:creationId xmlns:a16="http://schemas.microsoft.com/office/drawing/2014/main" id="{600AA07E-532D-4DFE-889E-2D85F24564CB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4" name="평행 사변형 73">
                <a:extLst>
                  <a:ext uri="{FF2B5EF4-FFF2-40B4-BE49-F238E27FC236}">
                    <a16:creationId xmlns:a16="http://schemas.microsoft.com/office/drawing/2014/main" id="{EE4FB662-276F-4C2A-8221-B6336375BBDD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5" name="평행 사변형 74">
                <a:extLst>
                  <a:ext uri="{FF2B5EF4-FFF2-40B4-BE49-F238E27FC236}">
                    <a16:creationId xmlns:a16="http://schemas.microsoft.com/office/drawing/2014/main" id="{0E6197C7-78D1-45CD-8406-1F8D45DCC1EC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6" name="평행 사변형 75">
                <a:extLst>
                  <a:ext uri="{FF2B5EF4-FFF2-40B4-BE49-F238E27FC236}">
                    <a16:creationId xmlns:a16="http://schemas.microsoft.com/office/drawing/2014/main" id="{89834F5B-BCF1-4B88-A053-75BE679591E5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7" name="평행 사변형 76">
                <a:extLst>
                  <a:ext uri="{FF2B5EF4-FFF2-40B4-BE49-F238E27FC236}">
                    <a16:creationId xmlns:a16="http://schemas.microsoft.com/office/drawing/2014/main" id="{5D1B0C85-5983-4A1B-853D-C6A254CE4E23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8" name="평행 사변형 77">
                <a:extLst>
                  <a:ext uri="{FF2B5EF4-FFF2-40B4-BE49-F238E27FC236}">
                    <a16:creationId xmlns:a16="http://schemas.microsoft.com/office/drawing/2014/main" id="{507AB24D-9E75-4A03-9DE0-3F01B1EB61FE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3" name="Group 20">
              <a:extLst>
                <a:ext uri="{FF2B5EF4-FFF2-40B4-BE49-F238E27FC236}">
                  <a16:creationId xmlns:a16="http://schemas.microsoft.com/office/drawing/2014/main" id="{D06AA54B-1508-47F0-B438-5DECCE17E2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69" name="Freeform 22">
                <a:extLst>
                  <a:ext uri="{FF2B5EF4-FFF2-40B4-BE49-F238E27FC236}">
                    <a16:creationId xmlns:a16="http://schemas.microsoft.com/office/drawing/2014/main" id="{0F894255-A255-45E1-A0EE-978E60613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0" name="Freeform 23">
                <a:extLst>
                  <a:ext uri="{FF2B5EF4-FFF2-40B4-BE49-F238E27FC236}">
                    <a16:creationId xmlns:a16="http://schemas.microsoft.com/office/drawing/2014/main" id="{B18BF2C1-818E-4B94-B8C9-B23FFCAF8A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1" name="Freeform 24">
                <a:extLst>
                  <a:ext uri="{FF2B5EF4-FFF2-40B4-BE49-F238E27FC236}">
                    <a16:creationId xmlns:a16="http://schemas.microsoft.com/office/drawing/2014/main" id="{E1DBA56D-BA5E-46E3-AC02-F54F7C83D3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2" name="Freeform 25">
                <a:extLst>
                  <a:ext uri="{FF2B5EF4-FFF2-40B4-BE49-F238E27FC236}">
                    <a16:creationId xmlns:a16="http://schemas.microsoft.com/office/drawing/2014/main" id="{C33E99D8-8762-41EF-ADC6-5F8616934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056BA719-9BBA-4C5C-88BD-08AED5B9F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5" name="자유형 23">
              <a:extLst>
                <a:ext uri="{FF2B5EF4-FFF2-40B4-BE49-F238E27FC236}">
                  <a16:creationId xmlns:a16="http://schemas.microsoft.com/office/drawing/2014/main" id="{C9B61A48-92C8-43AD-9408-672D71582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83790518-311C-49E6-B778-BC1388AD0BEF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7" name="자유형 58">
              <a:extLst>
                <a:ext uri="{FF2B5EF4-FFF2-40B4-BE49-F238E27FC236}">
                  <a16:creationId xmlns:a16="http://schemas.microsoft.com/office/drawing/2014/main" id="{32AC6AED-DDEC-4433-A9A6-41C1E0A97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229A5DC4-61D3-4A9E-A250-7367ECFFCD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107196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2"/>
            <a:ext cx="5035302" cy="7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601F4E-FEE9-42D8-B134-C2C71CAED4C8}"/>
              </a:ext>
            </a:extLst>
          </p:cNvPr>
          <p:cNvSpPr txBox="1"/>
          <p:nvPr/>
        </p:nvSpPr>
        <p:spPr>
          <a:xfrm>
            <a:off x="3331463" y="819259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CB9673-3FC2-4784-876C-7D3066D0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84" y="2880340"/>
            <a:ext cx="4579032" cy="5591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E1B43A-8CA0-4D70-9A32-5F86CE0EE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714" y="2865906"/>
            <a:ext cx="4579032" cy="55910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D7A7F1-422F-48B0-A8D9-26639BFC3945}"/>
              </a:ext>
            </a:extLst>
          </p:cNvPr>
          <p:cNvSpPr txBox="1"/>
          <p:nvPr/>
        </p:nvSpPr>
        <p:spPr>
          <a:xfrm>
            <a:off x="2219667" y="2241695"/>
            <a:ext cx="222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9DAE03-7B0A-438A-8415-5DDB5D776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2740" y="5138455"/>
            <a:ext cx="6056156" cy="489726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2C7AEE2-48A6-4BA5-97BD-4F4054454C6B}"/>
              </a:ext>
            </a:extLst>
          </p:cNvPr>
          <p:cNvSpPr txBox="1"/>
          <p:nvPr/>
        </p:nvSpPr>
        <p:spPr>
          <a:xfrm>
            <a:off x="6975119" y="2210026"/>
            <a:ext cx="222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그룹페이지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0BC8791-A64F-4138-8D53-B85281720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2740" y="972028"/>
            <a:ext cx="6036948" cy="3452920"/>
          </a:xfrm>
          <a:prstGeom prst="rect">
            <a:avLst/>
          </a:prstGeom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6F72721-17A2-445D-BFCE-03A481CDFB36}"/>
              </a:ext>
            </a:extLst>
          </p:cNvPr>
          <p:cNvCxnSpPr>
            <a:cxnSpLocks/>
            <a:stCxn id="62" idx="3"/>
            <a:endCxn id="60" idx="1"/>
          </p:cNvCxnSpPr>
          <p:nvPr/>
        </p:nvCxnSpPr>
        <p:spPr>
          <a:xfrm flipV="1">
            <a:off x="7777396" y="2698488"/>
            <a:ext cx="3375344" cy="20931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FB9C356-C11E-489E-ACAE-0C7C96D86E60}"/>
              </a:ext>
            </a:extLst>
          </p:cNvPr>
          <p:cNvSpPr/>
          <p:nvPr/>
        </p:nvSpPr>
        <p:spPr>
          <a:xfrm>
            <a:off x="6172842" y="4455447"/>
            <a:ext cx="1604554" cy="67246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DC6BC10-7EF3-4D06-92B3-6481C2343D70}"/>
              </a:ext>
            </a:extLst>
          </p:cNvPr>
          <p:cNvSpPr/>
          <p:nvPr/>
        </p:nvSpPr>
        <p:spPr>
          <a:xfrm>
            <a:off x="7487816" y="7599714"/>
            <a:ext cx="864096" cy="67246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B131AFC-E1E1-4989-B91D-7F0CECB2561D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7919864" y="6484085"/>
            <a:ext cx="3264388" cy="111562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EDDC05-7C4E-4DC0-9DF4-9620AB628AC4}"/>
              </a:ext>
            </a:extLst>
          </p:cNvPr>
          <p:cNvSpPr/>
          <p:nvPr/>
        </p:nvSpPr>
        <p:spPr>
          <a:xfrm>
            <a:off x="1066800" y="5206172"/>
            <a:ext cx="1092424" cy="101744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5F5A89-A83F-42E4-897F-7AF98D45A771}"/>
              </a:ext>
            </a:extLst>
          </p:cNvPr>
          <p:cNvSpPr txBox="1"/>
          <p:nvPr/>
        </p:nvSpPr>
        <p:spPr>
          <a:xfrm>
            <a:off x="11152740" y="364694"/>
            <a:ext cx="1871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 정보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B7DD83-946C-434C-98E5-6BD672B0ADBA}"/>
              </a:ext>
            </a:extLst>
          </p:cNvPr>
          <p:cNvSpPr txBox="1"/>
          <p:nvPr/>
        </p:nvSpPr>
        <p:spPr>
          <a:xfrm>
            <a:off x="11152740" y="4558725"/>
            <a:ext cx="128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1C3889-DC05-4E18-958F-1BA6DB12C83E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D94BF97-C730-4BC2-84CC-532E6AFC30DA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9F34EBF0-C5AD-4DC3-B578-B437047B0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135B7199-D133-4247-8A07-DF2DC4B05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60054FD-0BEE-4044-B628-031E037D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949481C-42ED-4EDA-AF7D-1BC458E998E9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F3EF1BD-95D9-4CDA-A322-022C911A782F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D1C6D3B8-D940-4B64-B532-AE80B8DB48F4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73646FA0-C2A5-44CD-9AFB-5AEEACABA713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A6828199-C767-466B-8D84-67F49205F05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8" name="평행 사변형 87">
                <a:extLst>
                  <a:ext uri="{FF2B5EF4-FFF2-40B4-BE49-F238E27FC236}">
                    <a16:creationId xmlns:a16="http://schemas.microsoft.com/office/drawing/2014/main" id="{CD7B0B6A-396E-4AAB-8D2D-DBE4B297DC2D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9" name="평행 사변형 88">
                <a:extLst>
                  <a:ext uri="{FF2B5EF4-FFF2-40B4-BE49-F238E27FC236}">
                    <a16:creationId xmlns:a16="http://schemas.microsoft.com/office/drawing/2014/main" id="{6F09F9BE-8576-4FD1-A396-9B30CE8A309B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0" name="평행 사변형 89">
                <a:extLst>
                  <a:ext uri="{FF2B5EF4-FFF2-40B4-BE49-F238E27FC236}">
                    <a16:creationId xmlns:a16="http://schemas.microsoft.com/office/drawing/2014/main" id="{A39A19A2-7764-4108-A03A-5F830A4F96D4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B1050EE-BD80-4EEA-8B48-6F7E379ED351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DF45C193-5184-45D5-BB00-8C86211A454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21AEBF1B-0D71-40CE-A5C4-5A19213E0EC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35AF46C9-60EA-4316-9283-6B2FFAABC765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4F5D25EE-800B-4FB2-BAB9-DC69EE4B6E98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36C0A9BC-BCC1-4B6F-BC81-6CBA1E2535EE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4909CB4E-624E-41E2-8D4A-47A5CB7F4A4B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3" name="Group 20">
              <a:extLst>
                <a:ext uri="{FF2B5EF4-FFF2-40B4-BE49-F238E27FC236}">
                  <a16:creationId xmlns:a16="http://schemas.microsoft.com/office/drawing/2014/main" id="{0D5FA957-3D24-47AA-B810-28D7EA1F1E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71" name="Freeform 22">
                <a:extLst>
                  <a:ext uri="{FF2B5EF4-FFF2-40B4-BE49-F238E27FC236}">
                    <a16:creationId xmlns:a16="http://schemas.microsoft.com/office/drawing/2014/main" id="{F43CB40C-AD11-4DA1-B1CE-2541EF56A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E63B1FF5-DB77-4653-BB0D-BFAD89015C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7" name="Freeform 24">
                <a:extLst>
                  <a:ext uri="{FF2B5EF4-FFF2-40B4-BE49-F238E27FC236}">
                    <a16:creationId xmlns:a16="http://schemas.microsoft.com/office/drawing/2014/main" id="{FD083B76-95AA-438E-B73B-3E639EA1BF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8" name="Freeform 25">
                <a:extLst>
                  <a:ext uri="{FF2B5EF4-FFF2-40B4-BE49-F238E27FC236}">
                    <a16:creationId xmlns:a16="http://schemas.microsoft.com/office/drawing/2014/main" id="{9E452F05-87B7-40DC-A9FA-0FF649A29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71BA8A01-9889-4A7C-A781-20A6FE03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5" name="자유형 23">
              <a:extLst>
                <a:ext uri="{FF2B5EF4-FFF2-40B4-BE49-F238E27FC236}">
                  <a16:creationId xmlns:a16="http://schemas.microsoft.com/office/drawing/2014/main" id="{09A27A17-F806-4458-B5DC-D9CE2492E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78188E7B-69C1-49C5-933F-CAD579AF3F1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9" name="자유형 58">
              <a:extLst>
                <a:ext uri="{FF2B5EF4-FFF2-40B4-BE49-F238E27FC236}">
                  <a16:creationId xmlns:a16="http://schemas.microsoft.com/office/drawing/2014/main" id="{1EEB8CC2-A650-497E-865D-F7EB15A0F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0" name="Freeform 36">
              <a:extLst>
                <a:ext uri="{FF2B5EF4-FFF2-40B4-BE49-F238E27FC236}">
                  <a16:creationId xmlns:a16="http://schemas.microsoft.com/office/drawing/2014/main" id="{43E23306-2428-4047-A10D-01E53486DE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706243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2"/>
            <a:ext cx="5035302" cy="7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601F4E-FEE9-42D8-B134-C2C71CAED4C8}"/>
              </a:ext>
            </a:extLst>
          </p:cNvPr>
          <p:cNvSpPr txBox="1"/>
          <p:nvPr/>
        </p:nvSpPr>
        <p:spPr>
          <a:xfrm>
            <a:off x="3331463" y="819259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7376E4-A0BE-432F-828D-0A9EDF872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672" y="1759163"/>
            <a:ext cx="6471007" cy="74504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456304-A73C-45A4-9305-23F8D0CA2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375" y="1759163"/>
            <a:ext cx="8510521" cy="34692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6F12AF-7715-47C9-8B30-E90E12E1F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103" y="5291711"/>
            <a:ext cx="4136508" cy="39562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DE10E9-9FC5-4F34-AC08-6E2213156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6595" y="5291712"/>
            <a:ext cx="4382301" cy="39562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3DD3F8-C810-4FCB-84FA-66394E44AB63}"/>
              </a:ext>
            </a:extLst>
          </p:cNvPr>
          <p:cNvSpPr/>
          <p:nvPr/>
        </p:nvSpPr>
        <p:spPr>
          <a:xfrm>
            <a:off x="8512619" y="2221534"/>
            <a:ext cx="1604554" cy="6724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BC12A8-1A03-432C-9CD2-DD8A3AEE50D1}"/>
              </a:ext>
            </a:extLst>
          </p:cNvPr>
          <p:cNvSpPr/>
          <p:nvPr/>
        </p:nvSpPr>
        <p:spPr>
          <a:xfrm>
            <a:off x="8534711" y="4273076"/>
            <a:ext cx="1604554" cy="6724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7DC19D-4520-4BA3-9A41-F19D121B4423}"/>
              </a:ext>
            </a:extLst>
          </p:cNvPr>
          <p:cNvSpPr/>
          <p:nvPr/>
        </p:nvSpPr>
        <p:spPr>
          <a:xfrm>
            <a:off x="9100284" y="6324618"/>
            <a:ext cx="3356084" cy="1210419"/>
          </a:xfrm>
          <a:prstGeom prst="rect">
            <a:avLst/>
          </a:prstGeom>
          <a:noFill/>
          <a:ln w="793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6B76F5-255E-4A13-9B47-BA35254EABF2}"/>
              </a:ext>
            </a:extLst>
          </p:cNvPr>
          <p:cNvSpPr/>
          <p:nvPr/>
        </p:nvSpPr>
        <p:spPr>
          <a:xfrm>
            <a:off x="14994809" y="5913230"/>
            <a:ext cx="2030935" cy="1148681"/>
          </a:xfrm>
          <a:prstGeom prst="rect">
            <a:avLst/>
          </a:prstGeom>
          <a:noFill/>
          <a:ln w="793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2CA7625-E89D-4066-8553-4A3101AB687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2456368" y="6544865"/>
            <a:ext cx="2538441" cy="384963"/>
          </a:xfrm>
          <a:prstGeom prst="straightConnector1">
            <a:avLst/>
          </a:prstGeom>
          <a:ln w="793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2F6AFF0-9210-4938-A98C-4CD63B61AED0}"/>
              </a:ext>
            </a:extLst>
          </p:cNvPr>
          <p:cNvCxnSpPr>
            <a:cxnSpLocks/>
          </p:cNvCxnSpPr>
          <p:nvPr/>
        </p:nvCxnSpPr>
        <p:spPr>
          <a:xfrm flipH="1">
            <a:off x="9246274" y="2893997"/>
            <a:ext cx="23036" cy="1336520"/>
          </a:xfrm>
          <a:prstGeom prst="straightConnector1">
            <a:avLst/>
          </a:prstGeom>
          <a:ln w="793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D3CC95C-CC87-4A1B-8CC1-7A5AE45A911F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A2305BA-42E8-4CDF-96EE-70662B76F5EF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A2AAE11B-791B-4781-858B-F1695F553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0E6CAF60-D225-48F0-A85D-BF7753916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7E51951B-B746-4AA4-A5F5-C57C509AF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5B91915-A3B5-415C-8AC9-CD6B5836F8D5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A2334F9-FD44-40E3-A46F-3CD53FE1A25D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78" name="평행 사변형 77">
                <a:extLst>
                  <a:ext uri="{FF2B5EF4-FFF2-40B4-BE49-F238E27FC236}">
                    <a16:creationId xmlns:a16="http://schemas.microsoft.com/office/drawing/2014/main" id="{41D37F5A-20AE-41A0-8F23-1698A1B14FC4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E8EDD80E-F625-46EA-A705-BA13FEBF19E2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126A091B-B3CF-43C2-A261-2E668C80BE32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4C598376-1281-4412-B521-CF1D1010F72C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8A22E6E4-A050-4F96-8060-219E6FAC0C9D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5DCA3A90-98F9-4EB1-A294-0DD5E81DD66A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D630F55-4CEB-4826-8560-3259442355A7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72" name="평행 사변형 71">
                <a:extLst>
                  <a:ext uri="{FF2B5EF4-FFF2-40B4-BE49-F238E27FC236}">
                    <a16:creationId xmlns:a16="http://schemas.microsoft.com/office/drawing/2014/main" id="{486ADEA8-E157-46CE-BFC7-E8A6F2BCBA14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3" name="평행 사변형 72">
                <a:extLst>
                  <a:ext uri="{FF2B5EF4-FFF2-40B4-BE49-F238E27FC236}">
                    <a16:creationId xmlns:a16="http://schemas.microsoft.com/office/drawing/2014/main" id="{73FD635E-57BF-40DE-92D1-DCDFBCE37FB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4" name="평행 사변형 73">
                <a:extLst>
                  <a:ext uri="{FF2B5EF4-FFF2-40B4-BE49-F238E27FC236}">
                    <a16:creationId xmlns:a16="http://schemas.microsoft.com/office/drawing/2014/main" id="{531E1818-CF52-4E83-98D8-5CB4C2FF3CD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5" name="평행 사변형 74">
                <a:extLst>
                  <a:ext uri="{FF2B5EF4-FFF2-40B4-BE49-F238E27FC236}">
                    <a16:creationId xmlns:a16="http://schemas.microsoft.com/office/drawing/2014/main" id="{49C9F97E-3B19-4205-B2E9-E1B698D87A33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6" name="평행 사변형 75">
                <a:extLst>
                  <a:ext uri="{FF2B5EF4-FFF2-40B4-BE49-F238E27FC236}">
                    <a16:creationId xmlns:a16="http://schemas.microsoft.com/office/drawing/2014/main" id="{FD1AA29B-1349-41AA-944E-7D2697269EDD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7" name="평행 사변형 76">
                <a:extLst>
                  <a:ext uri="{FF2B5EF4-FFF2-40B4-BE49-F238E27FC236}">
                    <a16:creationId xmlns:a16="http://schemas.microsoft.com/office/drawing/2014/main" id="{98479783-01EC-4883-B85F-F482ECC3DB79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2" name="Group 20">
              <a:extLst>
                <a:ext uri="{FF2B5EF4-FFF2-40B4-BE49-F238E27FC236}">
                  <a16:creationId xmlns:a16="http://schemas.microsoft.com/office/drawing/2014/main" id="{BDDF5524-2857-4FC2-A55B-528275F2A2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68" name="Freeform 22">
                <a:extLst>
                  <a:ext uri="{FF2B5EF4-FFF2-40B4-BE49-F238E27FC236}">
                    <a16:creationId xmlns:a16="http://schemas.microsoft.com/office/drawing/2014/main" id="{740A456B-8927-4289-A7F0-3959762BF3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4DD50481-B10B-4BBA-A05F-5DEFD161BC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0" name="Freeform 24">
                <a:extLst>
                  <a:ext uri="{FF2B5EF4-FFF2-40B4-BE49-F238E27FC236}">
                    <a16:creationId xmlns:a16="http://schemas.microsoft.com/office/drawing/2014/main" id="{D12E51A5-10EF-4797-AFB1-675AB39AF7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F17BE6A6-AE63-4854-BBCA-221FE69B3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F35C0AA2-4C5B-47BF-8F98-ABC145BF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4" name="자유형 23">
              <a:extLst>
                <a:ext uri="{FF2B5EF4-FFF2-40B4-BE49-F238E27FC236}">
                  <a16:creationId xmlns:a16="http://schemas.microsoft.com/office/drawing/2014/main" id="{91BAF4BC-CE5E-44B2-A0AF-74E77D8A3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2319D708-B035-4CC4-8429-B3C25AE3CA2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6" name="자유형 58">
              <a:extLst>
                <a:ext uri="{FF2B5EF4-FFF2-40B4-BE49-F238E27FC236}">
                  <a16:creationId xmlns:a16="http://schemas.microsoft.com/office/drawing/2014/main" id="{71E73331-99E1-444D-811E-A4D41AF90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4B49009D-DD45-4C65-B789-8F0E199CF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747BBB-C374-4841-A8F6-71960A18D8A5}"/>
              </a:ext>
            </a:extLst>
          </p:cNvPr>
          <p:cNvSpPr/>
          <p:nvPr/>
        </p:nvSpPr>
        <p:spPr>
          <a:xfrm>
            <a:off x="959238" y="1518720"/>
            <a:ext cx="2584541" cy="521838"/>
          </a:xfrm>
          <a:prstGeom prst="rect">
            <a:avLst/>
          </a:prstGeom>
          <a:solidFill>
            <a:srgbClr val="0E1F55">
              <a:alpha val="49000"/>
            </a:srgb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확인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24FDB5-7F89-4278-B585-7133B3020C95}"/>
              </a:ext>
            </a:extLst>
          </p:cNvPr>
          <p:cNvSpPr/>
          <p:nvPr/>
        </p:nvSpPr>
        <p:spPr>
          <a:xfrm>
            <a:off x="943157" y="5918264"/>
            <a:ext cx="2184033" cy="494440"/>
          </a:xfrm>
          <a:prstGeom prst="rect">
            <a:avLst/>
          </a:prstGeom>
          <a:solidFill>
            <a:srgbClr val="0E1F55">
              <a:alpha val="49000"/>
            </a:srgb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 방법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5087726-9082-4C45-B2D6-7B3DBA54D724}"/>
              </a:ext>
            </a:extLst>
          </p:cNvPr>
          <p:cNvSpPr/>
          <p:nvPr/>
        </p:nvSpPr>
        <p:spPr>
          <a:xfrm>
            <a:off x="8512619" y="1452659"/>
            <a:ext cx="2184033" cy="494440"/>
          </a:xfrm>
          <a:prstGeom prst="rect">
            <a:avLst/>
          </a:prstGeom>
          <a:solidFill>
            <a:srgbClr val="0E1F55">
              <a:alpha val="49000"/>
            </a:srgb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결과확인</a:t>
            </a:r>
          </a:p>
        </p:txBody>
      </p:sp>
    </p:spTree>
    <p:extLst>
      <p:ext uri="{BB962C8B-B14F-4D97-AF65-F5344CB8AC3E}">
        <p14:creationId xmlns:p14="http://schemas.microsoft.com/office/powerpoint/2010/main" val="2878079392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 기능 소개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2"/>
            <a:ext cx="5035302" cy="7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E9728B-F4E1-434E-A002-CB0B46163E6F}"/>
              </a:ext>
            </a:extLst>
          </p:cNvPr>
          <p:cNvGrpSpPr/>
          <p:nvPr/>
        </p:nvGrpSpPr>
        <p:grpSpPr>
          <a:xfrm>
            <a:off x="16704840" y="9570779"/>
            <a:ext cx="1285817" cy="716221"/>
            <a:chOff x="16387291" y="9434843"/>
            <a:chExt cx="1675374" cy="93321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BCE1E8A-D598-41DA-AA62-3CFB32BE67FD}"/>
                </a:ext>
              </a:extLst>
            </p:cNvPr>
            <p:cNvGrpSpPr/>
            <p:nvPr/>
          </p:nvGrpSpPr>
          <p:grpSpPr>
            <a:xfrm>
              <a:off x="16387291" y="9434843"/>
              <a:ext cx="1247725" cy="933211"/>
              <a:chOff x="2255816" y="665848"/>
              <a:chExt cx="3025192" cy="2262630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6DD1EBE-7B81-4382-BE50-69AB58B24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EA19D83-0E7F-46F5-9326-77651C238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AA9D1B0-D7BE-4ACB-959F-6EA469F68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0" t="28155" r="27353" b="23968"/>
            <a:stretch/>
          </p:blipFill>
          <p:spPr>
            <a:xfrm>
              <a:off x="17472544" y="9526495"/>
              <a:ext cx="590121" cy="5916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9C3051-A38F-470B-9D5E-ED6111B894F5}"/>
              </a:ext>
            </a:extLst>
          </p:cNvPr>
          <p:cNvSpPr txBox="1"/>
          <p:nvPr/>
        </p:nvSpPr>
        <p:spPr>
          <a:xfrm>
            <a:off x="3239344" y="819259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E928A7-F682-4046-B043-65CA499209E7}"/>
              </a:ext>
            </a:extLst>
          </p:cNvPr>
          <p:cNvSpPr/>
          <p:nvPr/>
        </p:nvSpPr>
        <p:spPr>
          <a:xfrm>
            <a:off x="4378468" y="1759124"/>
            <a:ext cx="9963111" cy="634140"/>
          </a:xfrm>
          <a:prstGeom prst="rect">
            <a:avLst/>
          </a:prstGeom>
          <a:solidFill>
            <a:schemeClr val="tx1">
              <a:alpha val="42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메인 기능</a:t>
            </a:r>
            <a:endParaRPr lang="en-US" altLang="ko-KR" sz="28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BA7A60B-F824-46AB-892B-57E68CE823E2}"/>
              </a:ext>
            </a:extLst>
          </p:cNvPr>
          <p:cNvCxnSpPr>
            <a:cxnSpLocks/>
          </p:cNvCxnSpPr>
          <p:nvPr/>
        </p:nvCxnSpPr>
        <p:spPr>
          <a:xfrm>
            <a:off x="8754196" y="3803045"/>
            <a:ext cx="0" cy="475840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28E649-089E-4C80-9C48-3DE4D27A7BD4}"/>
              </a:ext>
            </a:extLst>
          </p:cNvPr>
          <p:cNvSpPr/>
          <p:nvPr/>
        </p:nvSpPr>
        <p:spPr>
          <a:xfrm>
            <a:off x="2961938" y="2835788"/>
            <a:ext cx="3758012" cy="494440"/>
          </a:xfrm>
          <a:prstGeom prst="rect">
            <a:avLst/>
          </a:prstGeom>
          <a:solidFill>
            <a:srgbClr val="0E1F55">
              <a:alpha val="32000"/>
            </a:srgb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   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 인식과 보안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D7DDD7-4532-41AF-99EF-7E5623A9DAC0}"/>
              </a:ext>
            </a:extLst>
          </p:cNvPr>
          <p:cNvSpPr/>
          <p:nvPr/>
        </p:nvSpPr>
        <p:spPr>
          <a:xfrm>
            <a:off x="10913000" y="2835788"/>
            <a:ext cx="4135655" cy="494440"/>
          </a:xfrm>
          <a:prstGeom prst="rect">
            <a:avLst/>
          </a:prstGeom>
          <a:solidFill>
            <a:srgbClr val="0E1F55">
              <a:alpha val="32000"/>
            </a:srgb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  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위치 및 시각화</a:t>
            </a:r>
          </a:p>
        </p:txBody>
      </p:sp>
      <p:pic>
        <p:nvPicPr>
          <p:cNvPr id="4" name="Picture 2" descr="Introduction - OpenCV Tutorial C++">
            <a:extLst>
              <a:ext uri="{FF2B5EF4-FFF2-40B4-BE49-F238E27FC236}">
                <a16:creationId xmlns:a16="http://schemas.microsoft.com/office/drawing/2014/main" id="{817EC6FF-9DEB-490B-852B-61D56AA8B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9953" y1="17725" x2="43692" y2="16667"/>
                        <a14:foregroundMark x1="21495" y1="49206" x2="23832" y2="58995"/>
                        <a14:foregroundMark x1="16121" y1="74868" x2="17290" y2="74868"/>
                        <a14:foregroundMark x1="30841" y1="79101" x2="31776" y2="79101"/>
                        <a14:foregroundMark x1="42290" y1="79101" x2="42991" y2="79101"/>
                        <a14:foregroundMark x1="56075" y1="79365" x2="56075" y2="80952"/>
                        <a14:foregroundMark x1="63318" y1="75926" x2="64953" y2="75926"/>
                        <a14:foregroundMark x1="81308" y1="79630" x2="82009" y2="78042"/>
                        <a14:foregroundMark x1="53623" y1="53552" x2="53623" y2="56284"/>
                        <a14:foregroundMark x1="70690" y1="54146" x2="65948" y2="60488"/>
                        <a14:foregroundMark x1="64655" y1="65854" x2="56034" y2="60488"/>
                        <a14:foregroundMark x1="52155" y1="49268" x2="52155" y2="52683"/>
                        <a14:foregroundMark x1="69397" y1="45854" x2="71121" y2="53659"/>
                        <a14:foregroundMark x1="28017" y1="82439" x2="28017" y2="8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21" y="2654318"/>
            <a:ext cx="963264" cy="84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oogle API Oauth v2 Curl PHP - PHP Tricks">
            <a:extLst>
              <a:ext uri="{FF2B5EF4-FFF2-40B4-BE49-F238E27FC236}">
                <a16:creationId xmlns:a16="http://schemas.microsoft.com/office/drawing/2014/main" id="{1FD6C36B-61F8-4BDB-B068-78FDD03D5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41" y="2638491"/>
            <a:ext cx="2438399" cy="87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524940-9ACD-47DA-8A37-F837DC3C4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4710" y="3739083"/>
            <a:ext cx="6048375" cy="4886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816B34-29A2-43B9-BB9F-9B0E3DEE5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4679" y="3739083"/>
            <a:ext cx="7506527" cy="4886324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43EA876E-919B-4AAF-9FEA-DA633E9412F7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6F07FB3-ACCB-447E-9970-02C2CEB5CE62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6911E2E9-7945-4A69-80A2-F0030F0C298A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5" name="평행 사변형 104">
                <a:extLst>
                  <a:ext uri="{FF2B5EF4-FFF2-40B4-BE49-F238E27FC236}">
                    <a16:creationId xmlns:a16="http://schemas.microsoft.com/office/drawing/2014/main" id="{2FB12B8E-7B2B-4AC2-9B3F-45B462BE7747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6" name="평행 사변형 105">
                <a:extLst>
                  <a:ext uri="{FF2B5EF4-FFF2-40B4-BE49-F238E27FC236}">
                    <a16:creationId xmlns:a16="http://schemas.microsoft.com/office/drawing/2014/main" id="{3C8CE480-7FEA-4980-8DD0-A747EC6891E7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ED21DDFC-2DA5-43ED-9752-0D69FED625A7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8" name="평행 사변형 107">
                <a:extLst>
                  <a:ext uri="{FF2B5EF4-FFF2-40B4-BE49-F238E27FC236}">
                    <a16:creationId xmlns:a16="http://schemas.microsoft.com/office/drawing/2014/main" id="{956E962B-7C80-4CB5-BC49-1AA308499CD9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9" name="평행 사변형 108">
                <a:extLst>
                  <a:ext uri="{FF2B5EF4-FFF2-40B4-BE49-F238E27FC236}">
                    <a16:creationId xmlns:a16="http://schemas.microsoft.com/office/drawing/2014/main" id="{5F7ED053-31D7-43D1-B383-CB1A2D44198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39BF609-5EDA-4BBF-BE76-8D9EC031E26B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715BB881-1C6E-44C7-8342-91530A5949A1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3C8972BF-C024-4DFB-9180-BBD35F181B2A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2F44BA87-3AA7-471E-8C4F-2BC8DE72E490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B83B1304-2648-46A1-8CAE-35305028DA13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D4734103-FD0F-4512-AED8-8E96A2C74C1D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200493E8-7B91-4A9C-B6FF-A947E7911D8F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88" name="Group 20">
              <a:extLst>
                <a:ext uri="{FF2B5EF4-FFF2-40B4-BE49-F238E27FC236}">
                  <a16:creationId xmlns:a16="http://schemas.microsoft.com/office/drawing/2014/main" id="{63BB08AB-DFF4-4949-B74A-5F6536E2FE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94" name="Freeform 22">
                <a:extLst>
                  <a:ext uri="{FF2B5EF4-FFF2-40B4-BE49-F238E27FC236}">
                    <a16:creationId xmlns:a16="http://schemas.microsoft.com/office/drawing/2014/main" id="{DA63537B-6EDC-4D38-A38F-7020D83243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5" name="Freeform 23">
                <a:extLst>
                  <a:ext uri="{FF2B5EF4-FFF2-40B4-BE49-F238E27FC236}">
                    <a16:creationId xmlns:a16="http://schemas.microsoft.com/office/drawing/2014/main" id="{067F5E3C-68C7-4E9E-9F4F-0145A11B1F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6" name="Freeform 24">
                <a:extLst>
                  <a:ext uri="{FF2B5EF4-FFF2-40B4-BE49-F238E27FC236}">
                    <a16:creationId xmlns:a16="http://schemas.microsoft.com/office/drawing/2014/main" id="{BC3B4794-406C-464E-8C66-F22B110969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7" name="Freeform 25">
                <a:extLst>
                  <a:ext uri="{FF2B5EF4-FFF2-40B4-BE49-F238E27FC236}">
                    <a16:creationId xmlns:a16="http://schemas.microsoft.com/office/drawing/2014/main" id="{518F4337-D5F2-44CD-A089-83600A8CB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513167-2D4F-42C2-AE42-1761B4C7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90" name="자유형 23">
              <a:extLst>
                <a:ext uri="{FF2B5EF4-FFF2-40B4-BE49-F238E27FC236}">
                  <a16:creationId xmlns:a16="http://schemas.microsoft.com/office/drawing/2014/main" id="{58CF7A72-80A5-4F37-8024-0414AB7A5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669A6216-9E91-49F9-B6EE-F73A6D25F57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92" name="자유형 58">
              <a:extLst>
                <a:ext uri="{FF2B5EF4-FFF2-40B4-BE49-F238E27FC236}">
                  <a16:creationId xmlns:a16="http://schemas.microsoft.com/office/drawing/2014/main" id="{B3E1CEBA-BF0F-4074-B261-A92107D98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93" name="Freeform 36">
              <a:extLst>
                <a:ext uri="{FF2B5EF4-FFF2-40B4-BE49-F238E27FC236}">
                  <a16:creationId xmlns:a16="http://schemas.microsoft.com/office/drawing/2014/main" id="{2DF3A28B-C697-4758-9B25-BBEF44A63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1217822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 세부 기능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2"/>
            <a:ext cx="5035302" cy="7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E9728B-F4E1-434E-A002-CB0B46163E6F}"/>
              </a:ext>
            </a:extLst>
          </p:cNvPr>
          <p:cNvGrpSpPr/>
          <p:nvPr/>
        </p:nvGrpSpPr>
        <p:grpSpPr>
          <a:xfrm>
            <a:off x="16704840" y="9570779"/>
            <a:ext cx="1285817" cy="716221"/>
            <a:chOff x="16387291" y="9434843"/>
            <a:chExt cx="1675374" cy="93321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BCE1E8A-D598-41DA-AA62-3CFB32BE67FD}"/>
                </a:ext>
              </a:extLst>
            </p:cNvPr>
            <p:cNvGrpSpPr/>
            <p:nvPr/>
          </p:nvGrpSpPr>
          <p:grpSpPr>
            <a:xfrm>
              <a:off x="16387291" y="9434843"/>
              <a:ext cx="1247725" cy="933211"/>
              <a:chOff x="2255816" y="665848"/>
              <a:chExt cx="3025192" cy="2262630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6DD1EBE-7B81-4382-BE50-69AB58B24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EA19D83-0E7F-46F5-9326-77651C238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AA9D1B0-D7BE-4ACB-959F-6EA469F68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0" t="28155" r="27353" b="23968"/>
            <a:stretch/>
          </p:blipFill>
          <p:spPr>
            <a:xfrm>
              <a:off x="17472544" y="9526495"/>
              <a:ext cx="590121" cy="5916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9C3051-A38F-470B-9D5E-ED6111B894F5}"/>
              </a:ext>
            </a:extLst>
          </p:cNvPr>
          <p:cNvSpPr txBox="1"/>
          <p:nvPr/>
        </p:nvSpPr>
        <p:spPr>
          <a:xfrm>
            <a:off x="4233258" y="819259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682DB37-6641-44C2-BD51-5356D40EECFF}"/>
              </a:ext>
            </a:extLst>
          </p:cNvPr>
          <p:cNvGrpSpPr/>
          <p:nvPr/>
        </p:nvGrpSpPr>
        <p:grpSpPr>
          <a:xfrm>
            <a:off x="1108583" y="1903140"/>
            <a:ext cx="16429167" cy="956554"/>
            <a:chOff x="1946128" y="2207828"/>
            <a:chExt cx="15268084" cy="95655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F9BE0B6-6846-4EB2-93CA-29A30D381A01}"/>
                </a:ext>
              </a:extLst>
            </p:cNvPr>
            <p:cNvSpPr/>
            <p:nvPr/>
          </p:nvSpPr>
          <p:spPr>
            <a:xfrm>
              <a:off x="1946128" y="2207828"/>
              <a:ext cx="3505200" cy="474752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600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비식별화 정의 </a:t>
              </a:r>
              <a:endParaRPr lang="en-US" altLang="ko-KR" sz="26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6705A23-CF19-46B1-B4DA-195D31AC97CE}"/>
                </a:ext>
              </a:extLst>
            </p:cNvPr>
            <p:cNvSpPr/>
            <p:nvPr/>
          </p:nvSpPr>
          <p:spPr>
            <a:xfrm>
              <a:off x="1946128" y="2664641"/>
              <a:ext cx="15268084" cy="499741"/>
            </a:xfrm>
            <a:prstGeom prst="rect">
              <a:avLst/>
            </a:prstGeom>
            <a:solidFill>
              <a:srgbClr val="0E1F55">
                <a:alpha val="32000"/>
              </a:srgb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비식별화는 누군가의 정체성이 공개되지 않도록 예방하기 위해 사용되는 과정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A284C8-6E68-4C3D-82BE-ADFBEEA9578F}"/>
              </a:ext>
            </a:extLst>
          </p:cNvPr>
          <p:cNvGrpSpPr/>
          <p:nvPr/>
        </p:nvGrpSpPr>
        <p:grpSpPr>
          <a:xfrm>
            <a:off x="1108584" y="3971876"/>
            <a:ext cx="8509248" cy="4314202"/>
            <a:chOff x="1066800" y="4192230"/>
            <a:chExt cx="8509248" cy="431420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936C6B-7858-4543-BB6E-4995EAB6E77C}"/>
                </a:ext>
              </a:extLst>
            </p:cNvPr>
            <p:cNvSpPr txBox="1"/>
            <p:nvPr/>
          </p:nvSpPr>
          <p:spPr>
            <a:xfrm>
              <a:off x="1347733" y="5863580"/>
              <a:ext cx="7947382" cy="2266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“의료정보는 최대 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120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만 명의 진료 데이터로 제한되고 있다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.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개인정보 보호를 위해 </a:t>
              </a:r>
              <a:endParaRPr lang="en-US" altLang="ko-KR" sz="18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매년 건강보험으로 진료받은 환자의 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3%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가량만 뽑아 지역별 처방약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,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질환 등의</a:t>
              </a:r>
              <a:endParaRPr lang="en-US" altLang="ko-KR" sz="18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비식별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의료정보를 공개하기 때문이다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.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”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한국디지털헬스산업협회장은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“의료 데이터를 보는 편협한 시각을 버리고 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개인정보를 보호하면서도 의료 빅데이터를 국민 건강에 이롭게 쓸 방법을 찾아야 한다”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72B67C-C79E-41C6-BEC9-2AD68A34E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23167" y="4442319"/>
              <a:ext cx="7396515" cy="112189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49772F-C598-4CF5-B085-D57A386EDE3D}"/>
                </a:ext>
              </a:extLst>
            </p:cNvPr>
            <p:cNvSpPr/>
            <p:nvPr/>
          </p:nvSpPr>
          <p:spPr>
            <a:xfrm>
              <a:off x="1066800" y="4192230"/>
              <a:ext cx="8509248" cy="4314202"/>
            </a:xfrm>
            <a:prstGeom prst="rect">
              <a:avLst/>
            </a:prstGeom>
            <a:noFill/>
            <a:ln w="28575">
              <a:solidFill>
                <a:srgbClr val="08123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0000101010101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491BCC-F101-4F97-85AA-AE31F108FB6E}"/>
              </a:ext>
            </a:extLst>
          </p:cNvPr>
          <p:cNvSpPr/>
          <p:nvPr/>
        </p:nvSpPr>
        <p:spPr>
          <a:xfrm>
            <a:off x="10092940" y="3614676"/>
            <a:ext cx="7444811" cy="737540"/>
          </a:xfrm>
          <a:prstGeom prst="rect">
            <a:avLst/>
          </a:prstGeom>
          <a:solidFill>
            <a:schemeClr val="tx1">
              <a:alpha val="42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6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sz="26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600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 개정사항</a:t>
            </a:r>
            <a:endParaRPr lang="en-US" altLang="ko-KR" sz="26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62270-280D-4121-956F-2526B05428E0}"/>
              </a:ext>
            </a:extLst>
          </p:cNvPr>
          <p:cNvSpPr/>
          <p:nvPr/>
        </p:nvSpPr>
        <p:spPr>
          <a:xfrm>
            <a:off x="10092940" y="4437244"/>
            <a:ext cx="7444811" cy="1454002"/>
          </a:xfrm>
          <a:prstGeom prst="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ko-KR" altLang="en-US" sz="2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개인정보보호법</a:t>
            </a:r>
            <a:endParaRPr lang="en-US" altLang="ko-KR" sz="2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정보통신망법</a:t>
            </a:r>
            <a:endParaRPr lang="en-US" altLang="ko-KR" sz="2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신용정보법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7E019B-5E15-48C0-BA48-4009F0F3C19D}"/>
              </a:ext>
            </a:extLst>
          </p:cNvPr>
          <p:cNvSpPr/>
          <p:nvPr/>
        </p:nvSpPr>
        <p:spPr>
          <a:xfrm>
            <a:off x="10092940" y="5989453"/>
            <a:ext cx="7444811" cy="2807299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비식별</a:t>
            </a:r>
            <a:r>
              <a:rPr lang="ko-KR" altLang="en-US" sz="2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정보는 개인정보가 아닌 정보로 추정되므로 </a:t>
            </a:r>
            <a:r>
              <a:rPr lang="ko-KR" altLang="en-US" sz="26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정보주체로부터의 별도 동의 없이</a:t>
            </a:r>
          </a:p>
          <a:p>
            <a:pPr algn="ctr"/>
            <a:r>
              <a:rPr lang="ko-KR" altLang="en-US" sz="26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정보를 이용하거나 제</a:t>
            </a:r>
            <a:r>
              <a:rPr lang="en-US" altLang="ko-KR" sz="26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6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자에게 제공 가능</a:t>
            </a:r>
            <a:endParaRPr lang="en-US" altLang="ko-KR" sz="2800" dirty="0">
              <a:solidFill>
                <a:schemeClr val="tx1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B965868-17EC-4AB3-8CF4-FA43FD0270C8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7FC0CE3-ED11-454A-B69F-B84791169C6B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727FAC4D-C320-4E64-8025-6F2B4009E320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B2A5D1A4-6363-4D6C-B675-632274473E99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FB87C33A-6420-4388-9410-617DF198B669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3663EED2-664C-429D-ABD7-F1671B8C8913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F43AF117-F0EB-4E89-8C1C-041390F7B72F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4C2F410B-F99F-4958-9E2B-E7F80F23921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4D22D7B-9521-4234-AD02-28892BFD417E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74" name="평행 사변형 73">
                <a:extLst>
                  <a:ext uri="{FF2B5EF4-FFF2-40B4-BE49-F238E27FC236}">
                    <a16:creationId xmlns:a16="http://schemas.microsoft.com/office/drawing/2014/main" id="{35235634-46CE-4324-ADC5-CEA4A6BA8943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5" name="평행 사변형 74">
                <a:extLst>
                  <a:ext uri="{FF2B5EF4-FFF2-40B4-BE49-F238E27FC236}">
                    <a16:creationId xmlns:a16="http://schemas.microsoft.com/office/drawing/2014/main" id="{77A70FE4-8095-4D9F-91B8-CD3931E0AF5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6" name="평행 사변형 75">
                <a:extLst>
                  <a:ext uri="{FF2B5EF4-FFF2-40B4-BE49-F238E27FC236}">
                    <a16:creationId xmlns:a16="http://schemas.microsoft.com/office/drawing/2014/main" id="{37CCEF9B-B47F-4F3D-BA10-70591AA25C31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7" name="평행 사변형 76">
                <a:extLst>
                  <a:ext uri="{FF2B5EF4-FFF2-40B4-BE49-F238E27FC236}">
                    <a16:creationId xmlns:a16="http://schemas.microsoft.com/office/drawing/2014/main" id="{DC4B15C7-2306-41B1-83E3-AB5A498F4CF0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8" name="평행 사변형 77">
                <a:extLst>
                  <a:ext uri="{FF2B5EF4-FFF2-40B4-BE49-F238E27FC236}">
                    <a16:creationId xmlns:a16="http://schemas.microsoft.com/office/drawing/2014/main" id="{CA891F8D-45D1-4ED4-9E7A-12E682A81644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2C2B671C-10E5-4EAB-9370-15DDDB1A81C6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59" name="Group 20">
              <a:extLst>
                <a:ext uri="{FF2B5EF4-FFF2-40B4-BE49-F238E27FC236}">
                  <a16:creationId xmlns:a16="http://schemas.microsoft.com/office/drawing/2014/main" id="{55458348-75A3-4439-B3D2-1471DCC683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70" name="Freeform 22">
                <a:extLst>
                  <a:ext uri="{FF2B5EF4-FFF2-40B4-BE49-F238E27FC236}">
                    <a16:creationId xmlns:a16="http://schemas.microsoft.com/office/drawing/2014/main" id="{FA64E5C0-CC26-4A8F-B59A-D9B135A75F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1" name="Freeform 23">
                <a:extLst>
                  <a:ext uri="{FF2B5EF4-FFF2-40B4-BE49-F238E27FC236}">
                    <a16:creationId xmlns:a16="http://schemas.microsoft.com/office/drawing/2014/main" id="{C3BC7580-C6A7-47F8-97EC-7EBADAC41B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2" name="Freeform 24">
                <a:extLst>
                  <a:ext uri="{FF2B5EF4-FFF2-40B4-BE49-F238E27FC236}">
                    <a16:creationId xmlns:a16="http://schemas.microsoft.com/office/drawing/2014/main" id="{AA6F761B-DB27-44B8-A9C0-6BE802B3DA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440C436A-04C2-47EF-ABDC-08D23B877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DF4438EC-FF08-4FDD-8802-5D9C01B26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1" name="자유형 23">
              <a:extLst>
                <a:ext uri="{FF2B5EF4-FFF2-40B4-BE49-F238E27FC236}">
                  <a16:creationId xmlns:a16="http://schemas.microsoft.com/office/drawing/2014/main" id="{38F49D94-E951-4394-8294-A2A2EFEEB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18529F25-5AC2-4BB6-B909-EFF0B0D81CE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8" name="자유형 58">
              <a:extLst>
                <a:ext uri="{FF2B5EF4-FFF2-40B4-BE49-F238E27FC236}">
                  <a16:creationId xmlns:a16="http://schemas.microsoft.com/office/drawing/2014/main" id="{EBA7A95D-049F-431C-9545-ED908A6A3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AE8961AD-BFF6-4DE0-B5C3-B144D960C8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900183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그룹 1053">
            <a:extLst>
              <a:ext uri="{FF2B5EF4-FFF2-40B4-BE49-F238E27FC236}">
                <a16:creationId xmlns:a16="http://schemas.microsoft.com/office/drawing/2014/main" id="{704FC863-3D33-44FF-AF62-7EFE30714193}"/>
              </a:ext>
            </a:extLst>
          </p:cNvPr>
          <p:cNvGrpSpPr/>
          <p:nvPr/>
        </p:nvGrpSpPr>
        <p:grpSpPr>
          <a:xfrm>
            <a:off x="4472068" y="3550415"/>
            <a:ext cx="9293570" cy="565371"/>
            <a:chOff x="4472068" y="3550415"/>
            <a:chExt cx="9293570" cy="565371"/>
          </a:xfrm>
        </p:grpSpPr>
        <p:cxnSp>
          <p:nvCxnSpPr>
            <p:cNvPr id="1035" name="직선 연결선 1034">
              <a:extLst>
                <a:ext uri="{FF2B5EF4-FFF2-40B4-BE49-F238E27FC236}">
                  <a16:creationId xmlns:a16="http://schemas.microsoft.com/office/drawing/2014/main" id="{38080E1D-75E8-4710-B9DF-219F5DC47EC4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68" y="4115786"/>
              <a:ext cx="929357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직선 연결선 1037">
              <a:extLst>
                <a:ext uri="{FF2B5EF4-FFF2-40B4-BE49-F238E27FC236}">
                  <a16:creationId xmlns:a16="http://schemas.microsoft.com/office/drawing/2014/main" id="{E0D43381-8C5A-4DC5-A21B-68DD35EB680C}"/>
                </a:ext>
              </a:extLst>
            </p:cNvPr>
            <p:cNvCxnSpPr>
              <a:stCxn id="123" idx="2"/>
            </p:cNvCxnSpPr>
            <p:nvPr/>
          </p:nvCxnSpPr>
          <p:spPr>
            <a:xfrm>
              <a:off x="4472068" y="3550415"/>
              <a:ext cx="0" cy="56537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직선 연결선 1039">
              <a:extLst>
                <a:ext uri="{FF2B5EF4-FFF2-40B4-BE49-F238E27FC236}">
                  <a16:creationId xmlns:a16="http://schemas.microsoft.com/office/drawing/2014/main" id="{DCD1194E-6AD8-47E0-BAFF-E85F0841EB1E}"/>
                </a:ext>
              </a:extLst>
            </p:cNvPr>
            <p:cNvCxnSpPr>
              <a:stCxn id="125" idx="2"/>
            </p:cNvCxnSpPr>
            <p:nvPr/>
          </p:nvCxnSpPr>
          <p:spPr>
            <a:xfrm>
              <a:off x="5799721" y="3550415"/>
              <a:ext cx="0" cy="56537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직선 연결선 1041">
              <a:extLst>
                <a:ext uri="{FF2B5EF4-FFF2-40B4-BE49-F238E27FC236}">
                  <a16:creationId xmlns:a16="http://schemas.microsoft.com/office/drawing/2014/main" id="{6D26E05B-47F3-40E8-B8A3-077FE415DA98}"/>
                </a:ext>
              </a:extLst>
            </p:cNvPr>
            <p:cNvCxnSpPr>
              <a:stCxn id="129" idx="2"/>
            </p:cNvCxnSpPr>
            <p:nvPr/>
          </p:nvCxnSpPr>
          <p:spPr>
            <a:xfrm>
              <a:off x="7127374" y="3550415"/>
              <a:ext cx="0" cy="5653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 1043">
              <a:extLst>
                <a:ext uri="{FF2B5EF4-FFF2-40B4-BE49-F238E27FC236}">
                  <a16:creationId xmlns:a16="http://schemas.microsoft.com/office/drawing/2014/main" id="{915504BE-01EA-4B1F-A69F-3D2EC442DDBB}"/>
                </a:ext>
              </a:extLst>
            </p:cNvPr>
            <p:cNvCxnSpPr>
              <a:stCxn id="130" idx="2"/>
            </p:cNvCxnSpPr>
            <p:nvPr/>
          </p:nvCxnSpPr>
          <p:spPr>
            <a:xfrm>
              <a:off x="8455027" y="3550415"/>
              <a:ext cx="0" cy="56537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9019723E-5108-428E-9FE7-98BBB14939EB}"/>
                </a:ext>
              </a:extLst>
            </p:cNvPr>
            <p:cNvCxnSpPr>
              <a:stCxn id="131" idx="2"/>
            </p:cNvCxnSpPr>
            <p:nvPr/>
          </p:nvCxnSpPr>
          <p:spPr>
            <a:xfrm>
              <a:off x="9782680" y="3550415"/>
              <a:ext cx="0" cy="5653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연결선 1047">
              <a:extLst>
                <a:ext uri="{FF2B5EF4-FFF2-40B4-BE49-F238E27FC236}">
                  <a16:creationId xmlns:a16="http://schemas.microsoft.com/office/drawing/2014/main" id="{9DCB1438-83FA-4E77-A7A1-489E37B949CE}"/>
                </a:ext>
              </a:extLst>
            </p:cNvPr>
            <p:cNvCxnSpPr>
              <a:stCxn id="132" idx="2"/>
            </p:cNvCxnSpPr>
            <p:nvPr/>
          </p:nvCxnSpPr>
          <p:spPr>
            <a:xfrm>
              <a:off x="11110333" y="3550415"/>
              <a:ext cx="0" cy="5653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연결선 1049">
              <a:extLst>
                <a:ext uri="{FF2B5EF4-FFF2-40B4-BE49-F238E27FC236}">
                  <a16:creationId xmlns:a16="http://schemas.microsoft.com/office/drawing/2014/main" id="{290F16CE-FB97-400E-ACBB-AAB27502C83A}"/>
                </a:ext>
              </a:extLst>
            </p:cNvPr>
            <p:cNvCxnSpPr>
              <a:stCxn id="133" idx="2"/>
            </p:cNvCxnSpPr>
            <p:nvPr/>
          </p:nvCxnSpPr>
          <p:spPr>
            <a:xfrm>
              <a:off x="12437986" y="3550415"/>
              <a:ext cx="0" cy="5653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직선 연결선 1051">
              <a:extLst>
                <a:ext uri="{FF2B5EF4-FFF2-40B4-BE49-F238E27FC236}">
                  <a16:creationId xmlns:a16="http://schemas.microsoft.com/office/drawing/2014/main" id="{96446725-EB06-4B14-9C1F-F2FFB3D6D82B}"/>
                </a:ext>
              </a:extLst>
            </p:cNvPr>
            <p:cNvCxnSpPr>
              <a:stCxn id="134" idx="2"/>
            </p:cNvCxnSpPr>
            <p:nvPr/>
          </p:nvCxnSpPr>
          <p:spPr>
            <a:xfrm>
              <a:off x="13765638" y="3550415"/>
              <a:ext cx="0" cy="5653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C1FC3E30-AFF8-4BC8-8D7E-01F8628867B8}"/>
              </a:ext>
            </a:extLst>
          </p:cNvPr>
          <p:cNvGrpSpPr/>
          <p:nvPr/>
        </p:nvGrpSpPr>
        <p:grpSpPr>
          <a:xfrm>
            <a:off x="5217418" y="5654915"/>
            <a:ext cx="7906084" cy="591961"/>
            <a:chOff x="5217418" y="5654915"/>
            <a:chExt cx="7906084" cy="591961"/>
          </a:xfrm>
        </p:grpSpPr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AB48ED2E-4BA8-4EF8-A775-048F4A0060CB}"/>
                </a:ext>
              </a:extLst>
            </p:cNvPr>
            <p:cNvCxnSpPr>
              <a:cxnSpLocks/>
            </p:cNvCxnSpPr>
            <p:nvPr/>
          </p:nvCxnSpPr>
          <p:spPr>
            <a:xfrm>
              <a:off x="5217418" y="6246876"/>
              <a:ext cx="79060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8264570-0927-421B-BE23-83E68DC5CB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7418" y="5654915"/>
              <a:ext cx="0" cy="59195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E22090F4-17C3-4414-A19A-BBDD1093B6E1}"/>
                </a:ext>
              </a:extLst>
            </p:cNvPr>
            <p:cNvCxnSpPr>
              <a:cxnSpLocks/>
            </p:cNvCxnSpPr>
            <p:nvPr/>
          </p:nvCxnSpPr>
          <p:spPr>
            <a:xfrm>
              <a:off x="7746191" y="5665732"/>
              <a:ext cx="0" cy="5811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4572C925-3321-4E46-8235-B44F01A5761F}"/>
                </a:ext>
              </a:extLst>
            </p:cNvPr>
            <p:cNvCxnSpPr/>
            <p:nvPr/>
          </p:nvCxnSpPr>
          <p:spPr>
            <a:xfrm>
              <a:off x="10332648" y="5681505"/>
              <a:ext cx="0" cy="5653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4471F9B7-532E-4075-8601-E2DDF2F0759E}"/>
                </a:ext>
              </a:extLst>
            </p:cNvPr>
            <p:cNvCxnSpPr/>
            <p:nvPr/>
          </p:nvCxnSpPr>
          <p:spPr>
            <a:xfrm>
              <a:off x="13123502" y="5681505"/>
              <a:ext cx="0" cy="5653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253BCD55-631D-482A-B623-2BBB8E01F586}"/>
              </a:ext>
            </a:extLst>
          </p:cNvPr>
          <p:cNvCxnSpPr>
            <a:cxnSpLocks/>
          </p:cNvCxnSpPr>
          <p:nvPr/>
        </p:nvCxnSpPr>
        <p:spPr>
          <a:xfrm>
            <a:off x="6347251" y="8248228"/>
            <a:ext cx="55208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2" name="그룹 1061">
            <a:extLst>
              <a:ext uri="{FF2B5EF4-FFF2-40B4-BE49-F238E27FC236}">
                <a16:creationId xmlns:a16="http://schemas.microsoft.com/office/drawing/2014/main" id="{9520497D-0BF6-4C1A-B980-C84E4B54EEE5}"/>
              </a:ext>
            </a:extLst>
          </p:cNvPr>
          <p:cNvGrpSpPr/>
          <p:nvPr/>
        </p:nvGrpSpPr>
        <p:grpSpPr>
          <a:xfrm>
            <a:off x="6347251" y="7638557"/>
            <a:ext cx="5520823" cy="624632"/>
            <a:chOff x="6321692" y="7849787"/>
            <a:chExt cx="5520823" cy="624632"/>
          </a:xfrm>
        </p:grpSpPr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8FC0190B-885F-45E2-A9D5-8E23474F9672}"/>
                </a:ext>
              </a:extLst>
            </p:cNvPr>
            <p:cNvCxnSpPr>
              <a:cxnSpLocks/>
            </p:cNvCxnSpPr>
            <p:nvPr/>
          </p:nvCxnSpPr>
          <p:spPr>
            <a:xfrm>
              <a:off x="6321692" y="7893277"/>
              <a:ext cx="0" cy="5811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DAD1FDDC-8426-4607-9AAE-E09ECD6627F4}"/>
                </a:ext>
              </a:extLst>
            </p:cNvPr>
            <p:cNvCxnSpPr>
              <a:cxnSpLocks/>
              <a:stCxn id="1029" idx="2"/>
            </p:cNvCxnSpPr>
            <p:nvPr/>
          </p:nvCxnSpPr>
          <p:spPr>
            <a:xfrm>
              <a:off x="11842515" y="7849787"/>
              <a:ext cx="0" cy="62463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25BAF193-586F-45A4-ACFD-2E963ACA0D02}"/>
              </a:ext>
            </a:extLst>
          </p:cNvPr>
          <p:cNvCxnSpPr>
            <a:cxnSpLocks/>
            <a:endCxn id="1030" idx="0"/>
          </p:cNvCxnSpPr>
          <p:nvPr/>
        </p:nvCxnSpPr>
        <p:spPr>
          <a:xfrm>
            <a:off x="9212768" y="8248228"/>
            <a:ext cx="0" cy="2919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0E7AE9C9-28F1-4538-B5C9-1274F1F0187C}"/>
              </a:ext>
            </a:extLst>
          </p:cNvPr>
          <p:cNvGrpSpPr/>
          <p:nvPr/>
        </p:nvGrpSpPr>
        <p:grpSpPr>
          <a:xfrm>
            <a:off x="5203336" y="4129159"/>
            <a:ext cx="7906084" cy="381024"/>
            <a:chOff x="5217418" y="5654915"/>
            <a:chExt cx="7906084" cy="591959"/>
          </a:xfrm>
        </p:grpSpPr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EA3E5D17-2323-4B10-B4F3-77614481CA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7418" y="5654915"/>
              <a:ext cx="0" cy="59195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E591AB5-0FF1-4F7F-A794-E8BED8CC8344}"/>
                </a:ext>
              </a:extLst>
            </p:cNvPr>
            <p:cNvCxnSpPr>
              <a:cxnSpLocks/>
            </p:cNvCxnSpPr>
            <p:nvPr/>
          </p:nvCxnSpPr>
          <p:spPr>
            <a:xfrm>
              <a:off x="7746191" y="5665732"/>
              <a:ext cx="0" cy="5811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70A832F3-32E5-4FB4-B8B9-F602364398D9}"/>
                </a:ext>
              </a:extLst>
            </p:cNvPr>
            <p:cNvCxnSpPr/>
            <p:nvPr/>
          </p:nvCxnSpPr>
          <p:spPr>
            <a:xfrm>
              <a:off x="10332648" y="5681505"/>
              <a:ext cx="0" cy="5653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269DE49D-EF13-4A68-B2DA-3E46718CBEC7}"/>
                </a:ext>
              </a:extLst>
            </p:cNvPr>
            <p:cNvCxnSpPr/>
            <p:nvPr/>
          </p:nvCxnSpPr>
          <p:spPr>
            <a:xfrm>
              <a:off x="13123502" y="5681505"/>
              <a:ext cx="0" cy="5653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36A66DD-333B-4013-9A70-C3CAF1BE2314}"/>
              </a:ext>
            </a:extLst>
          </p:cNvPr>
          <p:cNvGrpSpPr/>
          <p:nvPr/>
        </p:nvGrpSpPr>
        <p:grpSpPr>
          <a:xfrm>
            <a:off x="6347251" y="6194221"/>
            <a:ext cx="5520823" cy="333128"/>
            <a:chOff x="6321692" y="7849787"/>
            <a:chExt cx="5520823" cy="624632"/>
          </a:xfrm>
        </p:grpSpPr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8784662E-846F-42A2-91EE-57BA9028D96E}"/>
                </a:ext>
              </a:extLst>
            </p:cNvPr>
            <p:cNvCxnSpPr>
              <a:cxnSpLocks/>
            </p:cNvCxnSpPr>
            <p:nvPr/>
          </p:nvCxnSpPr>
          <p:spPr>
            <a:xfrm>
              <a:off x="6321692" y="7893277"/>
              <a:ext cx="0" cy="5811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52551887-6646-466B-BEF5-20AFC4FC8A8D}"/>
                </a:ext>
              </a:extLst>
            </p:cNvPr>
            <p:cNvCxnSpPr>
              <a:cxnSpLocks/>
            </p:cNvCxnSpPr>
            <p:nvPr/>
          </p:nvCxnSpPr>
          <p:spPr>
            <a:xfrm>
              <a:off x="11842515" y="7849787"/>
              <a:ext cx="0" cy="62463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4650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비식별화 기술</a:t>
            </a:r>
            <a:r>
              <a:rPr lang="en-US" altLang="ko-KR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3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머클트리</a:t>
            </a:r>
            <a:endParaRPr lang="ko-KR" altLang="en-US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2"/>
            <a:ext cx="7243328" cy="35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E9728B-F4E1-434E-A002-CB0B46163E6F}"/>
              </a:ext>
            </a:extLst>
          </p:cNvPr>
          <p:cNvGrpSpPr/>
          <p:nvPr/>
        </p:nvGrpSpPr>
        <p:grpSpPr>
          <a:xfrm>
            <a:off x="16704840" y="9570779"/>
            <a:ext cx="1285817" cy="716221"/>
            <a:chOff x="16387291" y="9434843"/>
            <a:chExt cx="1675374" cy="93321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BCE1E8A-D598-41DA-AA62-3CFB32BE67FD}"/>
                </a:ext>
              </a:extLst>
            </p:cNvPr>
            <p:cNvGrpSpPr/>
            <p:nvPr/>
          </p:nvGrpSpPr>
          <p:grpSpPr>
            <a:xfrm>
              <a:off x="16387291" y="9434843"/>
              <a:ext cx="1247725" cy="933211"/>
              <a:chOff x="2255816" y="665848"/>
              <a:chExt cx="3025192" cy="2262630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6DD1EBE-7B81-4382-BE50-69AB58B24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EA19D83-0E7F-46F5-9326-77651C238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AA9D1B0-D7BE-4ACB-959F-6EA469F68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0" t="28155" r="27353" b="23968"/>
            <a:stretch/>
          </p:blipFill>
          <p:spPr>
            <a:xfrm>
              <a:off x="17472544" y="9526495"/>
              <a:ext cx="590121" cy="5916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9C3051-A38F-470B-9D5E-ED6111B894F5}"/>
              </a:ext>
            </a:extLst>
          </p:cNvPr>
          <p:cNvSpPr txBox="1"/>
          <p:nvPr/>
        </p:nvSpPr>
        <p:spPr>
          <a:xfrm>
            <a:off x="5635719" y="819259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84F3C6A-F0B2-4766-ACFE-89E782FFA1B6}"/>
              </a:ext>
            </a:extLst>
          </p:cNvPr>
          <p:cNvSpPr/>
          <p:nvPr/>
        </p:nvSpPr>
        <p:spPr>
          <a:xfrm>
            <a:off x="2612752" y="1615108"/>
            <a:ext cx="12710654" cy="499741"/>
          </a:xfrm>
          <a:prstGeom prst="rect">
            <a:avLst/>
          </a:prstGeom>
          <a:solidFill>
            <a:srgbClr val="0E1F55">
              <a:alpha val="64000"/>
            </a:srgb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  <a:defRPr/>
            </a:pP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최초 데이터를 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SHA-256(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해시 알고리즘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 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형태의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해시값으로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변환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400" b="1" kern="0" spc="0" dirty="0">
              <a:solidFill>
                <a:schemeClr val="bg1"/>
              </a:solidFill>
              <a:effectLst/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7AE0644-DE27-460F-93C9-889FC2AECC0D}"/>
              </a:ext>
            </a:extLst>
          </p:cNvPr>
          <p:cNvSpPr/>
          <p:nvPr/>
        </p:nvSpPr>
        <p:spPr>
          <a:xfrm>
            <a:off x="2612752" y="7812103"/>
            <a:ext cx="12710654" cy="499740"/>
          </a:xfrm>
          <a:prstGeom prst="rect">
            <a:avLst/>
          </a:prstGeom>
          <a:solidFill>
            <a:srgbClr val="0E1F55">
              <a:alpha val="64000"/>
            </a:srgb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최종적으로 남는 하나의 블록은 모든 거래를 합친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해시값을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포함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.-&gt;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머클루트</a:t>
            </a:r>
            <a:endParaRPr lang="ko-KR" altLang="en-US" sz="2400" b="1" kern="0" spc="0" dirty="0">
              <a:solidFill>
                <a:schemeClr val="bg1"/>
              </a:solidFill>
              <a:effectLst/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7E313D-66D6-47A9-9CB4-F349A2782EF0}"/>
              </a:ext>
            </a:extLst>
          </p:cNvPr>
          <p:cNvSpPr/>
          <p:nvPr/>
        </p:nvSpPr>
        <p:spPr>
          <a:xfrm>
            <a:off x="2612752" y="3790588"/>
            <a:ext cx="12710654" cy="499741"/>
          </a:xfrm>
          <a:prstGeom prst="rect">
            <a:avLst/>
          </a:prstGeom>
          <a:solidFill>
            <a:srgbClr val="0E1F55">
              <a:alpha val="64000"/>
            </a:srgb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가장 가까운 노드 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개를 한쌍으로 묶어 합친 후 </a:t>
            </a: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해시값으로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변환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400" b="1" kern="0" spc="0" dirty="0">
              <a:solidFill>
                <a:schemeClr val="bg1"/>
              </a:solidFill>
              <a:effectLst/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503CA5-51F0-493B-91E5-B210EB030C56}"/>
              </a:ext>
            </a:extLst>
          </p:cNvPr>
          <p:cNvSpPr/>
          <p:nvPr/>
        </p:nvSpPr>
        <p:spPr>
          <a:xfrm>
            <a:off x="2612752" y="5856050"/>
            <a:ext cx="12710654" cy="499741"/>
          </a:xfrm>
          <a:prstGeom prst="rect">
            <a:avLst/>
          </a:prstGeom>
          <a:solidFill>
            <a:srgbClr val="0E1F55">
              <a:alpha val="64000"/>
            </a:srgb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계속해서 해시 값으로 변환하여 마지막 하나가 남을 때 까지 이 과정을 반복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400" b="1" kern="0" spc="0" dirty="0">
              <a:solidFill>
                <a:schemeClr val="bg1"/>
              </a:solidFill>
              <a:effectLst/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76E9F1B-FBAD-4425-9EB7-CE4DD1941EA5}"/>
              </a:ext>
            </a:extLst>
          </p:cNvPr>
          <p:cNvSpPr/>
          <p:nvPr/>
        </p:nvSpPr>
        <p:spPr>
          <a:xfrm>
            <a:off x="3902156" y="2410591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TX1</a:t>
            </a:r>
            <a:endParaRPr lang="ko-KR" altLang="en-US" sz="36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FD82C4F-0B2F-4F14-A680-8AADD04F1753}"/>
              </a:ext>
            </a:extLst>
          </p:cNvPr>
          <p:cNvSpPr/>
          <p:nvPr/>
        </p:nvSpPr>
        <p:spPr>
          <a:xfrm>
            <a:off x="5229809" y="2410591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TX2</a:t>
            </a:r>
            <a:endParaRPr lang="ko-KR" altLang="en-US" sz="36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C3CAEF4-E6A4-48EF-81D0-BF4D19EFE27B}"/>
              </a:ext>
            </a:extLst>
          </p:cNvPr>
          <p:cNvSpPr/>
          <p:nvPr/>
        </p:nvSpPr>
        <p:spPr>
          <a:xfrm>
            <a:off x="6557462" y="2410591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TX3</a:t>
            </a:r>
            <a:endParaRPr lang="ko-KR" altLang="en-US" sz="36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7171DEF-EB6E-4D9A-9317-9F5C94E4A251}"/>
              </a:ext>
            </a:extLst>
          </p:cNvPr>
          <p:cNvSpPr/>
          <p:nvPr/>
        </p:nvSpPr>
        <p:spPr>
          <a:xfrm>
            <a:off x="7885115" y="2410591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TX4</a:t>
            </a:r>
            <a:endParaRPr lang="ko-KR" altLang="en-US" sz="36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5D8D853-755D-4C0B-9031-5852DA5FCF60}"/>
              </a:ext>
            </a:extLst>
          </p:cNvPr>
          <p:cNvSpPr/>
          <p:nvPr/>
        </p:nvSpPr>
        <p:spPr>
          <a:xfrm>
            <a:off x="9212768" y="2410591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TX5</a:t>
            </a:r>
            <a:endParaRPr lang="ko-KR" altLang="en-US" sz="36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E31D913-0951-4121-AE56-5A3C685F9C15}"/>
              </a:ext>
            </a:extLst>
          </p:cNvPr>
          <p:cNvSpPr/>
          <p:nvPr/>
        </p:nvSpPr>
        <p:spPr>
          <a:xfrm>
            <a:off x="10540421" y="2410591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TX6</a:t>
            </a:r>
            <a:endParaRPr lang="ko-KR" altLang="en-US" sz="36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F6CFB2B-2199-4C3C-8015-A64AC6878286}"/>
              </a:ext>
            </a:extLst>
          </p:cNvPr>
          <p:cNvSpPr/>
          <p:nvPr/>
        </p:nvSpPr>
        <p:spPr>
          <a:xfrm>
            <a:off x="11868074" y="2410591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TX7</a:t>
            </a:r>
            <a:endParaRPr lang="ko-KR" altLang="en-US" sz="36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12AC4C8-9123-4E0D-B3F2-8131AEC3FA76}"/>
              </a:ext>
            </a:extLst>
          </p:cNvPr>
          <p:cNvSpPr/>
          <p:nvPr/>
        </p:nvSpPr>
        <p:spPr>
          <a:xfrm>
            <a:off x="13195726" y="2410591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TX8</a:t>
            </a:r>
            <a:endParaRPr lang="ko-KR" altLang="en-US" sz="36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A95A820-E465-4814-9880-B216D4965961}"/>
              </a:ext>
            </a:extLst>
          </p:cNvPr>
          <p:cNvSpPr/>
          <p:nvPr/>
        </p:nvSpPr>
        <p:spPr>
          <a:xfrm>
            <a:off x="4647506" y="4525908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abcd</a:t>
            </a:r>
            <a:endParaRPr lang="ko-KR" altLang="en-US" sz="32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266A3077-B693-46D6-BC52-4409ABC073AF}"/>
              </a:ext>
            </a:extLst>
          </p:cNvPr>
          <p:cNvSpPr/>
          <p:nvPr/>
        </p:nvSpPr>
        <p:spPr>
          <a:xfrm>
            <a:off x="7154049" y="4525908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efgh</a:t>
            </a:r>
            <a:endParaRPr lang="ko-KR" altLang="en-US" sz="32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D6E76282-EC42-42AF-83EE-A2022B320002}"/>
              </a:ext>
            </a:extLst>
          </p:cNvPr>
          <p:cNvSpPr/>
          <p:nvPr/>
        </p:nvSpPr>
        <p:spPr>
          <a:xfrm>
            <a:off x="9782680" y="4525908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adfa</a:t>
            </a:r>
            <a:endParaRPr lang="ko-KR" altLang="en-US" sz="32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1A4F4F44-EF7E-4B9F-B7A2-BD3F0B8C4FBC}"/>
              </a:ext>
            </a:extLst>
          </p:cNvPr>
          <p:cNvSpPr/>
          <p:nvPr/>
        </p:nvSpPr>
        <p:spPr>
          <a:xfrm>
            <a:off x="12539508" y="4525908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fgfg</a:t>
            </a:r>
            <a:endParaRPr lang="ko-KR" altLang="en-US" sz="32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B7C1E526-DAA6-48B2-AD4F-E5ABA04B2AE4}"/>
              </a:ext>
            </a:extLst>
          </p:cNvPr>
          <p:cNvSpPr/>
          <p:nvPr/>
        </p:nvSpPr>
        <p:spPr>
          <a:xfrm>
            <a:off x="5787330" y="6527351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gfgf</a:t>
            </a:r>
            <a:endParaRPr lang="ko-KR" altLang="en-US" sz="32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8DB3EF-840A-4F8D-BE51-FE4BA6807EF9}"/>
              </a:ext>
            </a:extLst>
          </p:cNvPr>
          <p:cNvSpPr/>
          <p:nvPr/>
        </p:nvSpPr>
        <p:spPr>
          <a:xfrm>
            <a:off x="11298162" y="6498733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vbvb</a:t>
            </a:r>
            <a:endParaRPr lang="ko-KR" altLang="en-US" sz="32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67812AD3-0FB4-44B4-949A-ABFD2A561F31}"/>
              </a:ext>
            </a:extLst>
          </p:cNvPr>
          <p:cNvSpPr/>
          <p:nvPr/>
        </p:nvSpPr>
        <p:spPr>
          <a:xfrm>
            <a:off x="8642856" y="8540180"/>
            <a:ext cx="1139824" cy="1139824"/>
          </a:xfrm>
          <a:prstGeom prst="rect">
            <a:avLst/>
          </a:prstGeom>
          <a:solidFill>
            <a:srgbClr val="5189D2">
              <a:alpha val="46000"/>
            </a:srgbClr>
          </a:solidFill>
          <a:ln>
            <a:solidFill>
              <a:srgbClr val="081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abcd</a:t>
            </a:r>
            <a:endParaRPr lang="ko-KR" altLang="en-US" sz="32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8C6374-A87B-4ADD-ADCE-990A1F177FBC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0D417474-0C07-4688-B93B-A529179ADCA0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90FB5E9F-4940-4FB8-A75C-947CD914570D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09D4CF70-BCDD-4FE1-A9B1-AB6370847C7C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5" name="평행 사변형 104">
                <a:extLst>
                  <a:ext uri="{FF2B5EF4-FFF2-40B4-BE49-F238E27FC236}">
                    <a16:creationId xmlns:a16="http://schemas.microsoft.com/office/drawing/2014/main" id="{68A327F3-D964-4591-9D31-CE3821FFD0EA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6" name="평행 사변형 105">
                <a:extLst>
                  <a:ext uri="{FF2B5EF4-FFF2-40B4-BE49-F238E27FC236}">
                    <a16:creationId xmlns:a16="http://schemas.microsoft.com/office/drawing/2014/main" id="{64B9E335-B4FB-4460-A719-0BDF62F2E3AE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00A7E30E-C2F6-42D4-BAD1-110F05598F0F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8" name="평행 사변형 107">
                <a:extLst>
                  <a:ext uri="{FF2B5EF4-FFF2-40B4-BE49-F238E27FC236}">
                    <a16:creationId xmlns:a16="http://schemas.microsoft.com/office/drawing/2014/main" id="{50826AF2-F8F9-4C11-8A87-82F55226875E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71E17AE-C41A-4101-8F20-523B0111C81F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A362A7AC-BF86-40B0-A5CE-6AC5B3DEA0A2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62D6FDAF-C79D-4491-86F2-957D1DF01354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EEBFDF34-0846-4B4B-80E0-6C2B563D334C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AC389E29-3F4D-403E-A376-6D1F8DE99DD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EEB7A99F-C020-460A-9611-1B9B3D0EA334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2A15C900-BBFC-492B-A79F-A3EAA78382D5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87" name="Group 20">
              <a:extLst>
                <a:ext uri="{FF2B5EF4-FFF2-40B4-BE49-F238E27FC236}">
                  <a16:creationId xmlns:a16="http://schemas.microsoft.com/office/drawing/2014/main" id="{7977F71E-7A06-49F1-AE1C-223B3DD624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ADA37C6F-90C2-44F2-A262-A5613730BD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FCAD7D25-DC21-42F9-9C30-80DFD293D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C5D82488-FF8E-46C2-B39A-5D4491437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7F5CF173-A75B-410B-B2EC-2D154C23A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70431B6E-9394-46E8-8600-21E62B382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89" name="자유형 23">
              <a:extLst>
                <a:ext uri="{FF2B5EF4-FFF2-40B4-BE49-F238E27FC236}">
                  <a16:creationId xmlns:a16="http://schemas.microsoft.com/office/drawing/2014/main" id="{CDE3D168-F95B-44F5-B4A3-6BAF7320E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DDD1482F-160A-4E7C-B045-0D7A3B9E0FE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91" name="자유형 58">
              <a:extLst>
                <a:ext uri="{FF2B5EF4-FFF2-40B4-BE49-F238E27FC236}">
                  <a16:creationId xmlns:a16="http://schemas.microsoft.com/office/drawing/2014/main" id="{C72BE13B-FCC2-4C13-B322-47B8F3F0F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2FD88646-61EE-4B72-8056-E785C87DA5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619712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비식별화 로직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EC21ED-B47A-45C7-A6F2-96B79E165BCE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EF821AA-8278-4420-867E-66572F103907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4C5CC08C-3E4A-47FD-B5D3-03B0D005B8EB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E989CFBD-46DF-42DF-A114-28390F6C8B18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951DB00-1791-48B3-8991-C92CEBCD45B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F6598856-92E3-4C1D-A9FF-6FD2811875A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47182611-1486-4908-A4A2-1061F640ACB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54B4C4CC-9708-465E-AA58-B471230420B4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B27E519-8DBF-4C6C-8A0B-154C35329A73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675E823A-CBDD-4371-AEAD-813E76C2FE06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DCCA4FED-A84D-40FF-8628-D6BF4554FFA9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4F79B409-4CBB-42E7-8866-A50B747C6956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70D7B199-138E-490F-9815-C3E023EBA8C0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F7C2691-1010-4235-BFEC-F86451DD2335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79D936A3-9B77-4004-986F-776FCDC22F9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9" name="Group 20">
              <a:extLst>
                <a:ext uri="{FF2B5EF4-FFF2-40B4-BE49-F238E27FC236}">
                  <a16:creationId xmlns:a16="http://schemas.microsoft.com/office/drawing/2014/main" id="{39D51030-F869-41A2-9E47-ACDC40426F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56C21D36-2590-4EAE-8984-FF3CBB986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40178797-4281-456F-A9ED-79AFB587D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095E69C-69E8-4F59-B522-657AAF9E6D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453FD88D-9D67-49DB-97CD-E392729A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6CECEFA-ABEF-4DA3-91DE-D50EF8B1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1" name="자유형 23">
              <a:extLst>
                <a:ext uri="{FF2B5EF4-FFF2-40B4-BE49-F238E27FC236}">
                  <a16:creationId xmlns:a16="http://schemas.microsoft.com/office/drawing/2014/main" id="{F5D401ED-8BB7-4584-8A4A-6CEE2281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39A1250-304C-40C0-BA0C-723856A10E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0C848A95-4767-4CD7-BC94-3EF511E1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13E1ABC-C305-4194-BB34-A20CC63FA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2"/>
            <a:ext cx="7243328" cy="35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E9728B-F4E1-434E-A002-CB0B46163E6F}"/>
              </a:ext>
            </a:extLst>
          </p:cNvPr>
          <p:cNvGrpSpPr/>
          <p:nvPr/>
        </p:nvGrpSpPr>
        <p:grpSpPr>
          <a:xfrm>
            <a:off x="16704840" y="9570779"/>
            <a:ext cx="1285817" cy="716221"/>
            <a:chOff x="16387291" y="9434843"/>
            <a:chExt cx="1675374" cy="93321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BCE1E8A-D598-41DA-AA62-3CFB32BE67FD}"/>
                </a:ext>
              </a:extLst>
            </p:cNvPr>
            <p:cNvGrpSpPr/>
            <p:nvPr/>
          </p:nvGrpSpPr>
          <p:grpSpPr>
            <a:xfrm>
              <a:off x="16387291" y="9434843"/>
              <a:ext cx="1247725" cy="933211"/>
              <a:chOff x="2255816" y="665848"/>
              <a:chExt cx="3025192" cy="2262630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6DD1EBE-7B81-4382-BE50-69AB58B24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EA19D83-0E7F-46F5-9326-77651C238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AA9D1B0-D7BE-4ACB-959F-6EA469F68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0" t="28155" r="27353" b="23968"/>
            <a:stretch/>
          </p:blipFill>
          <p:spPr>
            <a:xfrm>
              <a:off x="17472544" y="9526495"/>
              <a:ext cx="590121" cy="5916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9C3051-A38F-470B-9D5E-ED6111B894F5}"/>
              </a:ext>
            </a:extLst>
          </p:cNvPr>
          <p:cNvSpPr txBox="1"/>
          <p:nvPr/>
        </p:nvSpPr>
        <p:spPr>
          <a:xfrm>
            <a:off x="3815408" y="819259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6AD3DBBB-7456-4228-8033-FA745888AACF}"/>
              </a:ext>
            </a:extLst>
          </p:cNvPr>
          <p:cNvSpPr/>
          <p:nvPr/>
        </p:nvSpPr>
        <p:spPr>
          <a:xfrm>
            <a:off x="-2569826" y="2998624"/>
            <a:ext cx="25359360" cy="5242973"/>
          </a:xfrm>
          <a:custGeom>
            <a:avLst/>
            <a:gdLst>
              <a:gd name="connsiteX0" fmla="*/ 0 w 14041120"/>
              <a:gd name="connsiteY0" fmla="*/ 3495315 h 3495315"/>
              <a:gd name="connsiteX1" fmla="*/ 1239520 w 14041120"/>
              <a:gd name="connsiteY1" fmla="*/ 1696995 h 3495315"/>
              <a:gd name="connsiteX2" fmla="*/ 4389120 w 14041120"/>
              <a:gd name="connsiteY2" fmla="*/ 2235475 h 3495315"/>
              <a:gd name="connsiteX3" fmla="*/ 6075680 w 14041120"/>
              <a:gd name="connsiteY3" fmla="*/ 275 h 3495315"/>
              <a:gd name="connsiteX4" fmla="*/ 10220960 w 14041120"/>
              <a:gd name="connsiteY4" fmla="*/ 2398035 h 3495315"/>
              <a:gd name="connsiteX5" fmla="*/ 14041120 w 14041120"/>
              <a:gd name="connsiteY5" fmla="*/ 366035 h 349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41120" h="3495315">
                <a:moveTo>
                  <a:pt x="0" y="3495315"/>
                </a:moveTo>
                <a:cubicBezTo>
                  <a:pt x="254000" y="2701141"/>
                  <a:pt x="508000" y="1906968"/>
                  <a:pt x="1239520" y="1696995"/>
                </a:cubicBezTo>
                <a:cubicBezTo>
                  <a:pt x="1971040" y="1487022"/>
                  <a:pt x="3583093" y="2518262"/>
                  <a:pt x="4389120" y="2235475"/>
                </a:cubicBezTo>
                <a:cubicBezTo>
                  <a:pt x="5195147" y="1952688"/>
                  <a:pt x="5103707" y="-26818"/>
                  <a:pt x="6075680" y="275"/>
                </a:cubicBezTo>
                <a:cubicBezTo>
                  <a:pt x="7047653" y="27368"/>
                  <a:pt x="8893387" y="2337075"/>
                  <a:pt x="10220960" y="2398035"/>
                </a:cubicBezTo>
                <a:cubicBezTo>
                  <a:pt x="11548533" y="2458995"/>
                  <a:pt x="13345160" y="799528"/>
                  <a:pt x="14041120" y="366035"/>
                </a:cubicBezTo>
              </a:path>
            </a:pathLst>
          </a:custGeom>
          <a:noFill/>
          <a:ln w="15875">
            <a:solidFill>
              <a:srgbClr val="081232"/>
            </a:solidFill>
          </a:ln>
          <a:effectLst>
            <a:outerShdw blurRad="88900" dist="50800" dir="42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A064471-663C-4988-91E1-E47FEF384C65}"/>
              </a:ext>
            </a:extLst>
          </p:cNvPr>
          <p:cNvGrpSpPr/>
          <p:nvPr/>
        </p:nvGrpSpPr>
        <p:grpSpPr>
          <a:xfrm>
            <a:off x="791072" y="4796962"/>
            <a:ext cx="2392044" cy="679152"/>
            <a:chOff x="-901276" y="3976712"/>
            <a:chExt cx="1914475" cy="41324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D94D159-1C97-4C85-B2DF-A0E6A68264DF}"/>
                </a:ext>
              </a:extLst>
            </p:cNvPr>
            <p:cNvSpPr/>
            <p:nvPr/>
          </p:nvSpPr>
          <p:spPr>
            <a:xfrm>
              <a:off x="-901276" y="3976712"/>
              <a:ext cx="1757860" cy="4132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DF10963-7015-422A-B5BF-B0075779E838}"/>
                </a:ext>
              </a:extLst>
            </p:cNvPr>
            <p:cNvSpPr txBox="1"/>
            <p:nvPr/>
          </p:nvSpPr>
          <p:spPr>
            <a:xfrm>
              <a:off x="-853349" y="4001377"/>
              <a:ext cx="1866548" cy="3370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 </a:t>
              </a:r>
              <a:endParaRPr lang="en-US" altLang="ko-KR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7AF2029-EE4B-4C59-A395-8A6B6A86F5FD}"/>
              </a:ext>
            </a:extLst>
          </p:cNvPr>
          <p:cNvGrpSpPr/>
          <p:nvPr/>
        </p:nvGrpSpPr>
        <p:grpSpPr>
          <a:xfrm>
            <a:off x="15391794" y="5391292"/>
            <a:ext cx="2544278" cy="636126"/>
            <a:chOff x="-862629" y="3980343"/>
            <a:chExt cx="1929427" cy="41324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0F36C46-CA09-4173-862D-290D92AC1453}"/>
                </a:ext>
              </a:extLst>
            </p:cNvPr>
            <p:cNvSpPr/>
            <p:nvPr/>
          </p:nvSpPr>
          <p:spPr>
            <a:xfrm>
              <a:off x="-862629" y="3980343"/>
              <a:ext cx="1757860" cy="4132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EBFB7CE-BE26-4143-A5EC-AC9EBC6354A0}"/>
                </a:ext>
              </a:extLst>
            </p:cNvPr>
            <p:cNvSpPr txBox="1"/>
            <p:nvPr/>
          </p:nvSpPr>
          <p:spPr>
            <a:xfrm>
              <a:off x="-799750" y="3993260"/>
              <a:ext cx="1866548" cy="359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사용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40DBC35-B5E2-443C-810B-2B688699199D}"/>
              </a:ext>
            </a:extLst>
          </p:cNvPr>
          <p:cNvGrpSpPr/>
          <p:nvPr/>
        </p:nvGrpSpPr>
        <p:grpSpPr>
          <a:xfrm>
            <a:off x="6940682" y="4636132"/>
            <a:ext cx="3448114" cy="767511"/>
            <a:chOff x="-983700" y="3980343"/>
            <a:chExt cx="2167229" cy="41324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E0C9B86-1D98-40E3-9F9E-0C280F9C070C}"/>
                </a:ext>
              </a:extLst>
            </p:cNvPr>
            <p:cNvSpPr/>
            <p:nvPr/>
          </p:nvSpPr>
          <p:spPr>
            <a:xfrm>
              <a:off x="-983700" y="3980343"/>
              <a:ext cx="2167229" cy="4132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87C3C4B-D0FB-4386-92A2-A16B8BF857AE}"/>
                </a:ext>
              </a:extLst>
            </p:cNvPr>
            <p:cNvSpPr txBox="1"/>
            <p:nvPr/>
          </p:nvSpPr>
          <p:spPr>
            <a:xfrm>
              <a:off x="-809286" y="4012461"/>
              <a:ext cx="1866548" cy="298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머클트리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암호화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8D6942A5-C74C-4528-834B-AEE633586B0B}"/>
              </a:ext>
            </a:extLst>
          </p:cNvPr>
          <p:cNvSpPr txBox="1"/>
          <p:nvPr/>
        </p:nvSpPr>
        <p:spPr>
          <a:xfrm>
            <a:off x="7042930" y="5521927"/>
            <a:ext cx="2553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SHA-256</a:t>
            </a:r>
          </a:p>
          <a:p>
            <a:r>
              <a:rPr lang="en-US" altLang="ko-KR" sz="2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 (</a:t>
            </a:r>
            <a:r>
              <a:rPr lang="ko-KR" altLang="en-US" sz="2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해시</a:t>
            </a:r>
            <a:r>
              <a:rPr lang="en-US" altLang="ko-KR" sz="2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2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알고리즘</a:t>
            </a:r>
            <a:r>
              <a:rPr lang="en-US" altLang="ko-KR" sz="2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sz="2400" b="1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1AEBAE82-A1CF-4FBD-9BE9-8F0F5264D4B0}"/>
              </a:ext>
            </a:extLst>
          </p:cNvPr>
          <p:cNvGrpSpPr/>
          <p:nvPr/>
        </p:nvGrpSpPr>
        <p:grpSpPr>
          <a:xfrm>
            <a:off x="1862004" y="7028014"/>
            <a:ext cx="3642449" cy="2069034"/>
            <a:chOff x="3603253" y="3376010"/>
            <a:chExt cx="2428299" cy="1379355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91A3A26C-3459-4D2C-99EB-CD81AA9EBE4A}"/>
                </a:ext>
              </a:extLst>
            </p:cNvPr>
            <p:cNvGrpSpPr/>
            <p:nvPr/>
          </p:nvGrpSpPr>
          <p:grpSpPr>
            <a:xfrm>
              <a:off x="3603253" y="3376010"/>
              <a:ext cx="2428299" cy="463660"/>
              <a:chOff x="-862629" y="3929931"/>
              <a:chExt cx="2484323" cy="46366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1BCD950-8FAF-4F36-A011-F3B5881FEBEE}"/>
                  </a:ext>
                </a:extLst>
              </p:cNvPr>
              <p:cNvSpPr/>
              <p:nvPr/>
            </p:nvSpPr>
            <p:spPr>
              <a:xfrm>
                <a:off x="-862629" y="3929931"/>
                <a:ext cx="2387009" cy="4636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62FF90B-E646-4CCD-86CD-3EEDBDA1562D}"/>
                  </a:ext>
                </a:extLst>
              </p:cNvPr>
              <p:cNvSpPr txBox="1"/>
              <p:nvPr/>
            </p:nvSpPr>
            <p:spPr>
              <a:xfrm>
                <a:off x="-756878" y="3959341"/>
                <a:ext cx="2378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dirty="0" err="1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비식별</a:t>
                </a:r>
                <a:r>
                  <a:rPr lang="ko-KR" altLang="en-US" sz="3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데이터 분류</a:t>
                </a:r>
                <a:endPara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B8C8EB8-5F66-44C9-BF9C-61FE71B3E86B}"/>
                </a:ext>
              </a:extLst>
            </p:cNvPr>
            <p:cNvSpPr txBox="1"/>
            <p:nvPr/>
          </p:nvSpPr>
          <p:spPr>
            <a:xfrm>
              <a:off x="3683531" y="3955146"/>
              <a:ext cx="1106286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식별자</a:t>
              </a:r>
              <a:endParaRPr lang="en-US" altLang="ko-KR" sz="2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준식별자</a:t>
              </a:r>
              <a:endParaRPr lang="en-US" altLang="ko-KR" sz="2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속성값</a:t>
              </a:r>
            </a:p>
          </p:txBody>
        </p:sp>
      </p:grpSp>
      <p:sp>
        <p:nvSpPr>
          <p:cNvPr id="122" name="타원 121">
            <a:extLst>
              <a:ext uri="{FF2B5EF4-FFF2-40B4-BE49-F238E27FC236}">
                <a16:creationId xmlns:a16="http://schemas.microsoft.com/office/drawing/2014/main" id="{3060817D-9B2B-4DBD-BC3B-FC02EB5FAC41}"/>
              </a:ext>
            </a:extLst>
          </p:cNvPr>
          <p:cNvSpPr/>
          <p:nvPr/>
        </p:nvSpPr>
        <p:spPr>
          <a:xfrm>
            <a:off x="1571831" y="5680350"/>
            <a:ext cx="338312" cy="338312"/>
          </a:xfrm>
          <a:prstGeom prst="ellipse">
            <a:avLst/>
          </a:prstGeom>
          <a:solidFill>
            <a:srgbClr val="081232"/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DF3839D-6011-4D10-A98B-156A70D22D22}"/>
              </a:ext>
            </a:extLst>
          </p:cNvPr>
          <p:cNvSpPr/>
          <p:nvPr/>
        </p:nvSpPr>
        <p:spPr>
          <a:xfrm>
            <a:off x="3530853" y="6126267"/>
            <a:ext cx="338312" cy="338312"/>
          </a:xfrm>
          <a:prstGeom prst="ellipse">
            <a:avLst/>
          </a:prstGeom>
          <a:solidFill>
            <a:srgbClr val="081232"/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8DA173AD-86D3-495A-8916-6D2FC67AB188}"/>
              </a:ext>
            </a:extLst>
          </p:cNvPr>
          <p:cNvSpPr/>
          <p:nvPr/>
        </p:nvSpPr>
        <p:spPr>
          <a:xfrm>
            <a:off x="8467110" y="2892406"/>
            <a:ext cx="338312" cy="338312"/>
          </a:xfrm>
          <a:prstGeom prst="ellipse">
            <a:avLst/>
          </a:prstGeom>
          <a:solidFill>
            <a:srgbClr val="081232"/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610C20D-81DA-40FA-AE00-AD99FF43B393}"/>
              </a:ext>
            </a:extLst>
          </p:cNvPr>
          <p:cNvSpPr/>
          <p:nvPr/>
        </p:nvSpPr>
        <p:spPr>
          <a:xfrm>
            <a:off x="16473879" y="6373946"/>
            <a:ext cx="338312" cy="338312"/>
          </a:xfrm>
          <a:prstGeom prst="ellipse">
            <a:avLst/>
          </a:prstGeom>
          <a:solidFill>
            <a:srgbClr val="081232"/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B214D14-EB9D-4B74-8A2E-4DDB547F297B}"/>
              </a:ext>
            </a:extLst>
          </p:cNvPr>
          <p:cNvSpPr/>
          <p:nvPr/>
        </p:nvSpPr>
        <p:spPr>
          <a:xfrm>
            <a:off x="6649262" y="4112815"/>
            <a:ext cx="338312" cy="338312"/>
          </a:xfrm>
          <a:prstGeom prst="ellipse">
            <a:avLst/>
          </a:prstGeom>
          <a:solidFill>
            <a:srgbClr val="081232"/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F765C12-B22E-4C3D-9C22-ADFCB1EDF08B}"/>
              </a:ext>
            </a:extLst>
          </p:cNvPr>
          <p:cNvGrpSpPr/>
          <p:nvPr/>
        </p:nvGrpSpPr>
        <p:grpSpPr>
          <a:xfrm>
            <a:off x="10555229" y="6287509"/>
            <a:ext cx="3609131" cy="1681939"/>
            <a:chOff x="6987739" y="3168490"/>
            <a:chExt cx="2406087" cy="1121292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D6BD26C-9C13-4330-876E-8B21A7F0AA17}"/>
                </a:ext>
              </a:extLst>
            </p:cNvPr>
            <p:cNvSpPr txBox="1"/>
            <p:nvPr/>
          </p:nvSpPr>
          <p:spPr>
            <a:xfrm>
              <a:off x="7070803" y="3735784"/>
              <a:ext cx="180092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복호화</a:t>
              </a:r>
              <a:endParaRPr lang="en-US" altLang="ko-KR" sz="2400" b="1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  <a:p>
              <a:pPr algn="ctr"/>
              <a:r>
                <a:rPr lang="en-US" altLang="ko-KR" sz="2400" b="1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(</a:t>
              </a:r>
              <a:r>
                <a:rPr lang="ko-KR" altLang="en-US" sz="2400" b="1" dirty="0" err="1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머클루트</a:t>
              </a:r>
              <a:r>
                <a:rPr lang="ko-KR" altLang="en-US" sz="2400" b="1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2400" b="1" dirty="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+ Hash)</a:t>
              </a:r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61519EA9-BF94-4127-BDF2-DBCC096C6AD3}"/>
                </a:ext>
              </a:extLst>
            </p:cNvPr>
            <p:cNvGrpSpPr/>
            <p:nvPr/>
          </p:nvGrpSpPr>
          <p:grpSpPr>
            <a:xfrm>
              <a:off x="6987739" y="3168490"/>
              <a:ext cx="2406087" cy="471818"/>
              <a:chOff x="-1163545" y="4047916"/>
              <a:chExt cx="2613667" cy="41324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80BA3C3C-0714-4F5D-AFC0-977DC330E3DA}"/>
                  </a:ext>
                </a:extLst>
              </p:cNvPr>
              <p:cNvSpPr/>
              <p:nvPr/>
            </p:nvSpPr>
            <p:spPr>
              <a:xfrm>
                <a:off x="-1163545" y="4047916"/>
                <a:ext cx="2449306" cy="4132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E655ADC-FCDD-4175-9556-A514EB2C52FE}"/>
                  </a:ext>
                </a:extLst>
              </p:cNvPr>
              <p:cNvSpPr txBox="1"/>
              <p:nvPr/>
            </p:nvSpPr>
            <p:spPr>
              <a:xfrm>
                <a:off x="-1084348" y="4103999"/>
                <a:ext cx="2534470" cy="323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암호화 데이터 전송</a:t>
                </a:r>
                <a:endPara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sp>
        <p:nvSpPr>
          <p:cNvPr id="141" name="타원 140">
            <a:extLst>
              <a:ext uri="{FF2B5EF4-FFF2-40B4-BE49-F238E27FC236}">
                <a16:creationId xmlns:a16="http://schemas.microsoft.com/office/drawing/2014/main" id="{466203F1-0FF1-4A5A-8249-5007703D9132}"/>
              </a:ext>
            </a:extLst>
          </p:cNvPr>
          <p:cNvSpPr/>
          <p:nvPr/>
        </p:nvSpPr>
        <p:spPr>
          <a:xfrm>
            <a:off x="14164360" y="5992778"/>
            <a:ext cx="338312" cy="338312"/>
          </a:xfrm>
          <a:prstGeom prst="ellipse">
            <a:avLst/>
          </a:prstGeom>
          <a:solidFill>
            <a:srgbClr val="081232"/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E43D50B-3726-4FE1-B5F8-FC753A6AC0FA}"/>
              </a:ext>
            </a:extLst>
          </p:cNvPr>
          <p:cNvGrpSpPr/>
          <p:nvPr/>
        </p:nvGrpSpPr>
        <p:grpSpPr>
          <a:xfrm>
            <a:off x="8917564" y="2250512"/>
            <a:ext cx="2634459" cy="707729"/>
            <a:chOff x="-862628" y="3980343"/>
            <a:chExt cx="1907826" cy="413248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23DC3F24-F021-4246-A547-00533A6F17F1}"/>
                </a:ext>
              </a:extLst>
            </p:cNvPr>
            <p:cNvSpPr/>
            <p:nvPr/>
          </p:nvSpPr>
          <p:spPr>
            <a:xfrm>
              <a:off x="-862628" y="3980343"/>
              <a:ext cx="1426456" cy="4132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DB8E5CB-252C-4DB8-9D3B-E3C759361BA2}"/>
                </a:ext>
              </a:extLst>
            </p:cNvPr>
            <p:cNvSpPr txBox="1"/>
            <p:nvPr/>
          </p:nvSpPr>
          <p:spPr>
            <a:xfrm>
              <a:off x="-712662" y="4019488"/>
              <a:ext cx="1757860" cy="323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DB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저장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B9998D9E-7CA8-426C-BB50-1C66B49E540B}"/>
              </a:ext>
            </a:extLst>
          </p:cNvPr>
          <p:cNvSpPr/>
          <p:nvPr/>
        </p:nvSpPr>
        <p:spPr>
          <a:xfrm>
            <a:off x="11353319" y="4356255"/>
            <a:ext cx="338312" cy="33831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A0316121-1069-4838-A917-6C9C4C1E569F}"/>
              </a:ext>
            </a:extLst>
          </p:cNvPr>
          <p:cNvGrpSpPr/>
          <p:nvPr/>
        </p:nvGrpSpPr>
        <p:grpSpPr>
          <a:xfrm>
            <a:off x="11871496" y="3875869"/>
            <a:ext cx="2634460" cy="707729"/>
            <a:chOff x="-862629" y="3980343"/>
            <a:chExt cx="1907827" cy="413248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C0EBA39-7125-4B45-B85B-B943EA6475C9}"/>
                </a:ext>
              </a:extLst>
            </p:cNvPr>
            <p:cNvSpPr/>
            <p:nvPr/>
          </p:nvSpPr>
          <p:spPr>
            <a:xfrm>
              <a:off x="-862629" y="3980343"/>
              <a:ext cx="1847118" cy="41324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2C3B359-D9BD-4245-82B4-8AC4159AEA7D}"/>
                </a:ext>
              </a:extLst>
            </p:cNvPr>
            <p:cNvSpPr txBox="1"/>
            <p:nvPr/>
          </p:nvSpPr>
          <p:spPr>
            <a:xfrm>
              <a:off x="-712662" y="4019488"/>
              <a:ext cx="1757860" cy="323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요청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567527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14498D7-7BA3-4192-9BB2-CB578CE03E85}"/>
              </a:ext>
            </a:extLst>
          </p:cNvPr>
          <p:cNvSpPr/>
          <p:nvPr/>
        </p:nvSpPr>
        <p:spPr>
          <a:xfrm>
            <a:off x="791072" y="1831132"/>
            <a:ext cx="18288000" cy="1517559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4886B6C-C508-42CA-B166-9A64055B978E}"/>
              </a:ext>
            </a:extLst>
          </p:cNvPr>
          <p:cNvSpPr/>
          <p:nvPr/>
        </p:nvSpPr>
        <p:spPr>
          <a:xfrm>
            <a:off x="11613484" y="1836722"/>
            <a:ext cx="490464" cy="127531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934553-A7DF-4DF7-B3EA-0DC3D42E3FC6}"/>
              </a:ext>
            </a:extLst>
          </p:cNvPr>
          <p:cNvSpPr/>
          <p:nvPr/>
        </p:nvSpPr>
        <p:spPr>
          <a:xfrm>
            <a:off x="71041" y="2380769"/>
            <a:ext cx="18200703" cy="19894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5" name="자유형 24">
            <a:extLst>
              <a:ext uri="{FF2B5EF4-FFF2-40B4-BE49-F238E27FC236}">
                <a16:creationId xmlns:a16="http://schemas.microsoft.com/office/drawing/2014/main" id="{05738E69-F6C0-4C07-930A-313D0F16A194}"/>
              </a:ext>
            </a:extLst>
          </p:cNvPr>
          <p:cNvSpPr/>
          <p:nvPr/>
        </p:nvSpPr>
        <p:spPr>
          <a:xfrm>
            <a:off x="9829986" y="1837662"/>
            <a:ext cx="2091516" cy="2627147"/>
          </a:xfrm>
          <a:custGeom>
            <a:avLst/>
            <a:gdLst>
              <a:gd name="connsiteX0" fmla="*/ 160248 w 961293"/>
              <a:gd name="connsiteY0" fmla="*/ 0 h 1207477"/>
              <a:gd name="connsiteX1" fmla="*/ 961293 w 961293"/>
              <a:gd name="connsiteY1" fmla="*/ 0 h 1207477"/>
              <a:gd name="connsiteX2" fmla="*/ 804301 w 961293"/>
              <a:gd name="connsiteY2" fmla="*/ 482079 h 1207477"/>
              <a:gd name="connsiteX3" fmla="*/ 802928 w 961293"/>
              <a:gd name="connsiteY3" fmla="*/ 533399 h 1207477"/>
              <a:gd name="connsiteX4" fmla="*/ 802480 w 961293"/>
              <a:gd name="connsiteY4" fmla="*/ 533399 h 1207477"/>
              <a:gd name="connsiteX5" fmla="*/ 802480 w 961293"/>
              <a:gd name="connsiteY5" fmla="*/ 550130 h 1207477"/>
              <a:gd name="connsiteX6" fmla="*/ 801046 w 961293"/>
              <a:gd name="connsiteY6" fmla="*/ 603739 h 1207477"/>
              <a:gd name="connsiteX7" fmla="*/ 802480 w 961293"/>
              <a:gd name="connsiteY7" fmla="*/ 657348 h 1207477"/>
              <a:gd name="connsiteX8" fmla="*/ 802480 w 961293"/>
              <a:gd name="connsiteY8" fmla="*/ 1207476 h 1207477"/>
              <a:gd name="connsiteX9" fmla="*/ 946236 w 961293"/>
              <a:gd name="connsiteY9" fmla="*/ 1207476 h 1207477"/>
              <a:gd name="connsiteX10" fmla="*/ 946236 w 961293"/>
              <a:gd name="connsiteY10" fmla="*/ 1201759 h 1207477"/>
              <a:gd name="connsiteX11" fmla="*/ 961293 w 961293"/>
              <a:gd name="connsiteY11" fmla="*/ 1207477 h 1207477"/>
              <a:gd name="connsiteX12" fmla="*/ 160248 w 961293"/>
              <a:gd name="connsiteY12" fmla="*/ 1207477 h 1207477"/>
              <a:gd name="connsiteX13" fmla="*/ 143757 w 961293"/>
              <a:gd name="connsiteY13" fmla="*/ 1201215 h 1207477"/>
              <a:gd name="connsiteX14" fmla="*/ 143757 w 961293"/>
              <a:gd name="connsiteY14" fmla="*/ 1207477 h 1207477"/>
              <a:gd name="connsiteX15" fmla="*/ 1 w 961293"/>
              <a:gd name="connsiteY15" fmla="*/ 1207477 h 1207477"/>
              <a:gd name="connsiteX16" fmla="*/ 1 w 961293"/>
              <a:gd name="connsiteY16" fmla="*/ 603776 h 1207477"/>
              <a:gd name="connsiteX17" fmla="*/ 0 w 961293"/>
              <a:gd name="connsiteY17" fmla="*/ 603739 h 1207477"/>
              <a:gd name="connsiteX18" fmla="*/ 1 w 961293"/>
              <a:gd name="connsiteY18" fmla="*/ 603701 h 1207477"/>
              <a:gd name="connsiteX19" fmla="*/ 1 w 961293"/>
              <a:gd name="connsiteY19" fmla="*/ 533400 h 1207477"/>
              <a:gd name="connsiteX20" fmla="*/ 1882 w 961293"/>
              <a:gd name="connsiteY20" fmla="*/ 533400 h 1207477"/>
              <a:gd name="connsiteX21" fmla="*/ 3255 w 961293"/>
              <a:gd name="connsiteY21" fmla="*/ 482079 h 1207477"/>
              <a:gd name="connsiteX22" fmla="*/ 160248 w 961293"/>
              <a:gd name="connsiteY22" fmla="*/ 0 h 120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61293" h="1207477">
                <a:moveTo>
                  <a:pt x="160248" y="0"/>
                </a:moveTo>
                <a:lnTo>
                  <a:pt x="961293" y="0"/>
                </a:lnTo>
                <a:cubicBezTo>
                  <a:pt x="883825" y="0"/>
                  <a:pt x="819237" y="206990"/>
                  <a:pt x="804301" y="482079"/>
                </a:cubicBezTo>
                <a:lnTo>
                  <a:pt x="802928" y="533399"/>
                </a:lnTo>
                <a:lnTo>
                  <a:pt x="802480" y="533399"/>
                </a:lnTo>
                <a:lnTo>
                  <a:pt x="802480" y="550130"/>
                </a:lnTo>
                <a:lnTo>
                  <a:pt x="801046" y="603739"/>
                </a:lnTo>
                <a:lnTo>
                  <a:pt x="802480" y="657348"/>
                </a:lnTo>
                <a:lnTo>
                  <a:pt x="802480" y="1207476"/>
                </a:lnTo>
                <a:lnTo>
                  <a:pt x="946236" y="1207476"/>
                </a:lnTo>
                <a:lnTo>
                  <a:pt x="946236" y="1201759"/>
                </a:lnTo>
                <a:lnTo>
                  <a:pt x="961293" y="1207477"/>
                </a:lnTo>
                <a:lnTo>
                  <a:pt x="160248" y="1207477"/>
                </a:lnTo>
                <a:lnTo>
                  <a:pt x="143757" y="1201215"/>
                </a:lnTo>
                <a:lnTo>
                  <a:pt x="143757" y="1207477"/>
                </a:lnTo>
                <a:lnTo>
                  <a:pt x="1" y="1207477"/>
                </a:lnTo>
                <a:lnTo>
                  <a:pt x="1" y="603776"/>
                </a:lnTo>
                <a:lnTo>
                  <a:pt x="0" y="603739"/>
                </a:lnTo>
                <a:lnTo>
                  <a:pt x="1" y="603701"/>
                </a:lnTo>
                <a:lnTo>
                  <a:pt x="1" y="533400"/>
                </a:lnTo>
                <a:lnTo>
                  <a:pt x="1882" y="533400"/>
                </a:lnTo>
                <a:lnTo>
                  <a:pt x="3255" y="482079"/>
                </a:lnTo>
                <a:cubicBezTo>
                  <a:pt x="18191" y="206990"/>
                  <a:pt x="82780" y="0"/>
                  <a:pt x="16024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24A70-314E-4452-AC5A-1A69F3E3FD9D}"/>
              </a:ext>
            </a:extLst>
          </p:cNvPr>
          <p:cNvSpPr txBox="1"/>
          <p:nvPr/>
        </p:nvSpPr>
        <p:spPr>
          <a:xfrm>
            <a:off x="12836449" y="2593806"/>
            <a:ext cx="5077230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연구원 핵심 역량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77080" y="3385507"/>
            <a:ext cx="18288000" cy="1517559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242447" y="3275484"/>
            <a:ext cx="490464" cy="127531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256" y="3913139"/>
            <a:ext cx="18259503" cy="19894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8466569" y="3282014"/>
            <a:ext cx="2091516" cy="2627147"/>
          </a:xfrm>
          <a:custGeom>
            <a:avLst/>
            <a:gdLst>
              <a:gd name="connsiteX0" fmla="*/ 160248 w 961293"/>
              <a:gd name="connsiteY0" fmla="*/ 0 h 1207477"/>
              <a:gd name="connsiteX1" fmla="*/ 961293 w 961293"/>
              <a:gd name="connsiteY1" fmla="*/ 0 h 1207477"/>
              <a:gd name="connsiteX2" fmla="*/ 804301 w 961293"/>
              <a:gd name="connsiteY2" fmla="*/ 482079 h 1207477"/>
              <a:gd name="connsiteX3" fmla="*/ 802928 w 961293"/>
              <a:gd name="connsiteY3" fmla="*/ 533399 h 1207477"/>
              <a:gd name="connsiteX4" fmla="*/ 802480 w 961293"/>
              <a:gd name="connsiteY4" fmla="*/ 533399 h 1207477"/>
              <a:gd name="connsiteX5" fmla="*/ 802480 w 961293"/>
              <a:gd name="connsiteY5" fmla="*/ 550130 h 1207477"/>
              <a:gd name="connsiteX6" fmla="*/ 801046 w 961293"/>
              <a:gd name="connsiteY6" fmla="*/ 603739 h 1207477"/>
              <a:gd name="connsiteX7" fmla="*/ 802480 w 961293"/>
              <a:gd name="connsiteY7" fmla="*/ 657348 h 1207477"/>
              <a:gd name="connsiteX8" fmla="*/ 802480 w 961293"/>
              <a:gd name="connsiteY8" fmla="*/ 1207476 h 1207477"/>
              <a:gd name="connsiteX9" fmla="*/ 946236 w 961293"/>
              <a:gd name="connsiteY9" fmla="*/ 1207476 h 1207477"/>
              <a:gd name="connsiteX10" fmla="*/ 946236 w 961293"/>
              <a:gd name="connsiteY10" fmla="*/ 1201759 h 1207477"/>
              <a:gd name="connsiteX11" fmla="*/ 961293 w 961293"/>
              <a:gd name="connsiteY11" fmla="*/ 1207477 h 1207477"/>
              <a:gd name="connsiteX12" fmla="*/ 160248 w 961293"/>
              <a:gd name="connsiteY12" fmla="*/ 1207477 h 1207477"/>
              <a:gd name="connsiteX13" fmla="*/ 143757 w 961293"/>
              <a:gd name="connsiteY13" fmla="*/ 1201215 h 1207477"/>
              <a:gd name="connsiteX14" fmla="*/ 143757 w 961293"/>
              <a:gd name="connsiteY14" fmla="*/ 1207477 h 1207477"/>
              <a:gd name="connsiteX15" fmla="*/ 1 w 961293"/>
              <a:gd name="connsiteY15" fmla="*/ 1207477 h 1207477"/>
              <a:gd name="connsiteX16" fmla="*/ 1 w 961293"/>
              <a:gd name="connsiteY16" fmla="*/ 603776 h 1207477"/>
              <a:gd name="connsiteX17" fmla="*/ 0 w 961293"/>
              <a:gd name="connsiteY17" fmla="*/ 603739 h 1207477"/>
              <a:gd name="connsiteX18" fmla="*/ 1 w 961293"/>
              <a:gd name="connsiteY18" fmla="*/ 603701 h 1207477"/>
              <a:gd name="connsiteX19" fmla="*/ 1 w 961293"/>
              <a:gd name="connsiteY19" fmla="*/ 533400 h 1207477"/>
              <a:gd name="connsiteX20" fmla="*/ 1882 w 961293"/>
              <a:gd name="connsiteY20" fmla="*/ 533400 h 1207477"/>
              <a:gd name="connsiteX21" fmla="*/ 3255 w 961293"/>
              <a:gd name="connsiteY21" fmla="*/ 482079 h 1207477"/>
              <a:gd name="connsiteX22" fmla="*/ 160248 w 961293"/>
              <a:gd name="connsiteY22" fmla="*/ 0 h 120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61293" h="1207477">
                <a:moveTo>
                  <a:pt x="160248" y="0"/>
                </a:moveTo>
                <a:lnTo>
                  <a:pt x="961293" y="0"/>
                </a:lnTo>
                <a:cubicBezTo>
                  <a:pt x="883825" y="0"/>
                  <a:pt x="819237" y="206990"/>
                  <a:pt x="804301" y="482079"/>
                </a:cubicBezTo>
                <a:lnTo>
                  <a:pt x="802928" y="533399"/>
                </a:lnTo>
                <a:lnTo>
                  <a:pt x="802480" y="533399"/>
                </a:lnTo>
                <a:lnTo>
                  <a:pt x="802480" y="550130"/>
                </a:lnTo>
                <a:lnTo>
                  <a:pt x="801046" y="603739"/>
                </a:lnTo>
                <a:lnTo>
                  <a:pt x="802480" y="657348"/>
                </a:lnTo>
                <a:lnTo>
                  <a:pt x="802480" y="1207476"/>
                </a:lnTo>
                <a:lnTo>
                  <a:pt x="946236" y="1207476"/>
                </a:lnTo>
                <a:lnTo>
                  <a:pt x="946236" y="1201759"/>
                </a:lnTo>
                <a:lnTo>
                  <a:pt x="961293" y="1207477"/>
                </a:lnTo>
                <a:lnTo>
                  <a:pt x="160248" y="1207477"/>
                </a:lnTo>
                <a:lnTo>
                  <a:pt x="143757" y="1201215"/>
                </a:lnTo>
                <a:lnTo>
                  <a:pt x="143757" y="1207477"/>
                </a:lnTo>
                <a:lnTo>
                  <a:pt x="1" y="1207477"/>
                </a:lnTo>
                <a:lnTo>
                  <a:pt x="1" y="603776"/>
                </a:lnTo>
                <a:lnTo>
                  <a:pt x="0" y="603739"/>
                </a:lnTo>
                <a:lnTo>
                  <a:pt x="1" y="603701"/>
                </a:lnTo>
                <a:lnTo>
                  <a:pt x="1" y="533400"/>
                </a:lnTo>
                <a:lnTo>
                  <a:pt x="1882" y="533400"/>
                </a:lnTo>
                <a:lnTo>
                  <a:pt x="3255" y="482079"/>
                </a:lnTo>
                <a:cubicBezTo>
                  <a:pt x="18191" y="206990"/>
                  <a:pt x="82780" y="0"/>
                  <a:pt x="16024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592272" y="4390791"/>
            <a:ext cx="5077230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방안 및 기대 효과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386584" y="3717424"/>
            <a:ext cx="18271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1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</a:p>
        </p:txBody>
      </p:sp>
      <p:sp>
        <p:nvSpPr>
          <p:cNvPr id="26" name="타원 25"/>
          <p:cNvSpPr/>
          <p:nvPr/>
        </p:nvSpPr>
        <p:spPr>
          <a:xfrm>
            <a:off x="-70992" y="4978581"/>
            <a:ext cx="18288000" cy="1517559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118497" y="4909633"/>
            <a:ext cx="490464" cy="127531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256" y="5501569"/>
            <a:ext cx="18259503" cy="19894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42619" y="4909633"/>
            <a:ext cx="2091516" cy="2627147"/>
          </a:xfrm>
          <a:custGeom>
            <a:avLst/>
            <a:gdLst>
              <a:gd name="connsiteX0" fmla="*/ 160248 w 961293"/>
              <a:gd name="connsiteY0" fmla="*/ 0 h 1207477"/>
              <a:gd name="connsiteX1" fmla="*/ 961293 w 961293"/>
              <a:gd name="connsiteY1" fmla="*/ 0 h 1207477"/>
              <a:gd name="connsiteX2" fmla="*/ 804301 w 961293"/>
              <a:gd name="connsiteY2" fmla="*/ 482079 h 1207477"/>
              <a:gd name="connsiteX3" fmla="*/ 802928 w 961293"/>
              <a:gd name="connsiteY3" fmla="*/ 533399 h 1207477"/>
              <a:gd name="connsiteX4" fmla="*/ 802480 w 961293"/>
              <a:gd name="connsiteY4" fmla="*/ 533399 h 1207477"/>
              <a:gd name="connsiteX5" fmla="*/ 802480 w 961293"/>
              <a:gd name="connsiteY5" fmla="*/ 550130 h 1207477"/>
              <a:gd name="connsiteX6" fmla="*/ 801046 w 961293"/>
              <a:gd name="connsiteY6" fmla="*/ 603739 h 1207477"/>
              <a:gd name="connsiteX7" fmla="*/ 802480 w 961293"/>
              <a:gd name="connsiteY7" fmla="*/ 657348 h 1207477"/>
              <a:gd name="connsiteX8" fmla="*/ 802480 w 961293"/>
              <a:gd name="connsiteY8" fmla="*/ 1207476 h 1207477"/>
              <a:gd name="connsiteX9" fmla="*/ 946236 w 961293"/>
              <a:gd name="connsiteY9" fmla="*/ 1207476 h 1207477"/>
              <a:gd name="connsiteX10" fmla="*/ 946236 w 961293"/>
              <a:gd name="connsiteY10" fmla="*/ 1201759 h 1207477"/>
              <a:gd name="connsiteX11" fmla="*/ 961293 w 961293"/>
              <a:gd name="connsiteY11" fmla="*/ 1207477 h 1207477"/>
              <a:gd name="connsiteX12" fmla="*/ 160248 w 961293"/>
              <a:gd name="connsiteY12" fmla="*/ 1207477 h 1207477"/>
              <a:gd name="connsiteX13" fmla="*/ 143757 w 961293"/>
              <a:gd name="connsiteY13" fmla="*/ 1201215 h 1207477"/>
              <a:gd name="connsiteX14" fmla="*/ 143757 w 961293"/>
              <a:gd name="connsiteY14" fmla="*/ 1207477 h 1207477"/>
              <a:gd name="connsiteX15" fmla="*/ 1 w 961293"/>
              <a:gd name="connsiteY15" fmla="*/ 1207477 h 1207477"/>
              <a:gd name="connsiteX16" fmla="*/ 1 w 961293"/>
              <a:gd name="connsiteY16" fmla="*/ 603776 h 1207477"/>
              <a:gd name="connsiteX17" fmla="*/ 0 w 961293"/>
              <a:gd name="connsiteY17" fmla="*/ 603739 h 1207477"/>
              <a:gd name="connsiteX18" fmla="*/ 1 w 961293"/>
              <a:gd name="connsiteY18" fmla="*/ 603701 h 1207477"/>
              <a:gd name="connsiteX19" fmla="*/ 1 w 961293"/>
              <a:gd name="connsiteY19" fmla="*/ 533400 h 1207477"/>
              <a:gd name="connsiteX20" fmla="*/ 1882 w 961293"/>
              <a:gd name="connsiteY20" fmla="*/ 533400 h 1207477"/>
              <a:gd name="connsiteX21" fmla="*/ 3255 w 961293"/>
              <a:gd name="connsiteY21" fmla="*/ 482079 h 1207477"/>
              <a:gd name="connsiteX22" fmla="*/ 160248 w 961293"/>
              <a:gd name="connsiteY22" fmla="*/ 0 h 120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61293" h="1207477">
                <a:moveTo>
                  <a:pt x="160248" y="0"/>
                </a:moveTo>
                <a:lnTo>
                  <a:pt x="961293" y="0"/>
                </a:lnTo>
                <a:cubicBezTo>
                  <a:pt x="883825" y="0"/>
                  <a:pt x="819237" y="206990"/>
                  <a:pt x="804301" y="482079"/>
                </a:cubicBezTo>
                <a:lnTo>
                  <a:pt x="802928" y="533399"/>
                </a:lnTo>
                <a:lnTo>
                  <a:pt x="802480" y="533399"/>
                </a:lnTo>
                <a:lnTo>
                  <a:pt x="802480" y="550130"/>
                </a:lnTo>
                <a:lnTo>
                  <a:pt x="801046" y="603739"/>
                </a:lnTo>
                <a:lnTo>
                  <a:pt x="802480" y="657348"/>
                </a:lnTo>
                <a:lnTo>
                  <a:pt x="802480" y="1207476"/>
                </a:lnTo>
                <a:lnTo>
                  <a:pt x="946236" y="1207476"/>
                </a:lnTo>
                <a:lnTo>
                  <a:pt x="946236" y="1201759"/>
                </a:lnTo>
                <a:lnTo>
                  <a:pt x="961293" y="1207477"/>
                </a:lnTo>
                <a:lnTo>
                  <a:pt x="160248" y="1207477"/>
                </a:lnTo>
                <a:lnTo>
                  <a:pt x="143757" y="1201215"/>
                </a:lnTo>
                <a:lnTo>
                  <a:pt x="143757" y="1207477"/>
                </a:lnTo>
                <a:lnTo>
                  <a:pt x="1" y="1207477"/>
                </a:lnTo>
                <a:lnTo>
                  <a:pt x="1" y="603776"/>
                </a:lnTo>
                <a:lnTo>
                  <a:pt x="0" y="603739"/>
                </a:lnTo>
                <a:lnTo>
                  <a:pt x="1" y="603701"/>
                </a:lnTo>
                <a:lnTo>
                  <a:pt x="1" y="533400"/>
                </a:lnTo>
                <a:lnTo>
                  <a:pt x="1882" y="533400"/>
                </a:lnTo>
                <a:lnTo>
                  <a:pt x="3255" y="482079"/>
                </a:lnTo>
                <a:cubicBezTo>
                  <a:pt x="18191" y="206990"/>
                  <a:pt x="82780" y="0"/>
                  <a:pt x="160248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27467" y="5396486"/>
            <a:ext cx="18271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1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</a:p>
        </p:txBody>
      </p:sp>
      <p:sp>
        <p:nvSpPr>
          <p:cNvPr id="30" name="타원 29"/>
          <p:cNvSpPr/>
          <p:nvPr/>
        </p:nvSpPr>
        <p:spPr>
          <a:xfrm>
            <a:off x="-217040" y="6608086"/>
            <a:ext cx="18288000" cy="1517559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680144" y="6498063"/>
            <a:ext cx="490464" cy="1275314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753" y="7135718"/>
            <a:ext cx="18226991" cy="19894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904266" y="6498063"/>
            <a:ext cx="2091516" cy="2627147"/>
          </a:xfrm>
          <a:custGeom>
            <a:avLst/>
            <a:gdLst>
              <a:gd name="connsiteX0" fmla="*/ 160248 w 961293"/>
              <a:gd name="connsiteY0" fmla="*/ 0 h 1207477"/>
              <a:gd name="connsiteX1" fmla="*/ 961293 w 961293"/>
              <a:gd name="connsiteY1" fmla="*/ 0 h 1207477"/>
              <a:gd name="connsiteX2" fmla="*/ 804301 w 961293"/>
              <a:gd name="connsiteY2" fmla="*/ 482079 h 1207477"/>
              <a:gd name="connsiteX3" fmla="*/ 802928 w 961293"/>
              <a:gd name="connsiteY3" fmla="*/ 533399 h 1207477"/>
              <a:gd name="connsiteX4" fmla="*/ 802480 w 961293"/>
              <a:gd name="connsiteY4" fmla="*/ 533399 h 1207477"/>
              <a:gd name="connsiteX5" fmla="*/ 802480 w 961293"/>
              <a:gd name="connsiteY5" fmla="*/ 550130 h 1207477"/>
              <a:gd name="connsiteX6" fmla="*/ 801046 w 961293"/>
              <a:gd name="connsiteY6" fmla="*/ 603739 h 1207477"/>
              <a:gd name="connsiteX7" fmla="*/ 802480 w 961293"/>
              <a:gd name="connsiteY7" fmla="*/ 657348 h 1207477"/>
              <a:gd name="connsiteX8" fmla="*/ 802480 w 961293"/>
              <a:gd name="connsiteY8" fmla="*/ 1207476 h 1207477"/>
              <a:gd name="connsiteX9" fmla="*/ 946236 w 961293"/>
              <a:gd name="connsiteY9" fmla="*/ 1207476 h 1207477"/>
              <a:gd name="connsiteX10" fmla="*/ 946236 w 961293"/>
              <a:gd name="connsiteY10" fmla="*/ 1201759 h 1207477"/>
              <a:gd name="connsiteX11" fmla="*/ 961293 w 961293"/>
              <a:gd name="connsiteY11" fmla="*/ 1207477 h 1207477"/>
              <a:gd name="connsiteX12" fmla="*/ 160248 w 961293"/>
              <a:gd name="connsiteY12" fmla="*/ 1207477 h 1207477"/>
              <a:gd name="connsiteX13" fmla="*/ 143757 w 961293"/>
              <a:gd name="connsiteY13" fmla="*/ 1201215 h 1207477"/>
              <a:gd name="connsiteX14" fmla="*/ 143757 w 961293"/>
              <a:gd name="connsiteY14" fmla="*/ 1207477 h 1207477"/>
              <a:gd name="connsiteX15" fmla="*/ 1 w 961293"/>
              <a:gd name="connsiteY15" fmla="*/ 1207477 h 1207477"/>
              <a:gd name="connsiteX16" fmla="*/ 1 w 961293"/>
              <a:gd name="connsiteY16" fmla="*/ 603776 h 1207477"/>
              <a:gd name="connsiteX17" fmla="*/ 0 w 961293"/>
              <a:gd name="connsiteY17" fmla="*/ 603739 h 1207477"/>
              <a:gd name="connsiteX18" fmla="*/ 1 w 961293"/>
              <a:gd name="connsiteY18" fmla="*/ 603701 h 1207477"/>
              <a:gd name="connsiteX19" fmla="*/ 1 w 961293"/>
              <a:gd name="connsiteY19" fmla="*/ 533400 h 1207477"/>
              <a:gd name="connsiteX20" fmla="*/ 1882 w 961293"/>
              <a:gd name="connsiteY20" fmla="*/ 533400 h 1207477"/>
              <a:gd name="connsiteX21" fmla="*/ 3255 w 961293"/>
              <a:gd name="connsiteY21" fmla="*/ 482079 h 1207477"/>
              <a:gd name="connsiteX22" fmla="*/ 160248 w 961293"/>
              <a:gd name="connsiteY22" fmla="*/ 0 h 120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61293" h="1207477">
                <a:moveTo>
                  <a:pt x="160248" y="0"/>
                </a:moveTo>
                <a:lnTo>
                  <a:pt x="961293" y="0"/>
                </a:lnTo>
                <a:cubicBezTo>
                  <a:pt x="883825" y="0"/>
                  <a:pt x="819237" y="206990"/>
                  <a:pt x="804301" y="482079"/>
                </a:cubicBezTo>
                <a:lnTo>
                  <a:pt x="802928" y="533399"/>
                </a:lnTo>
                <a:lnTo>
                  <a:pt x="802480" y="533399"/>
                </a:lnTo>
                <a:lnTo>
                  <a:pt x="802480" y="550130"/>
                </a:lnTo>
                <a:lnTo>
                  <a:pt x="801046" y="603739"/>
                </a:lnTo>
                <a:lnTo>
                  <a:pt x="802480" y="657348"/>
                </a:lnTo>
                <a:lnTo>
                  <a:pt x="802480" y="1207476"/>
                </a:lnTo>
                <a:lnTo>
                  <a:pt x="946236" y="1207476"/>
                </a:lnTo>
                <a:lnTo>
                  <a:pt x="946236" y="1201759"/>
                </a:lnTo>
                <a:lnTo>
                  <a:pt x="961293" y="1207477"/>
                </a:lnTo>
                <a:lnTo>
                  <a:pt x="160248" y="1207477"/>
                </a:lnTo>
                <a:lnTo>
                  <a:pt x="143757" y="1201215"/>
                </a:lnTo>
                <a:lnTo>
                  <a:pt x="143757" y="1207477"/>
                </a:lnTo>
                <a:lnTo>
                  <a:pt x="1" y="1207477"/>
                </a:lnTo>
                <a:lnTo>
                  <a:pt x="1" y="603776"/>
                </a:lnTo>
                <a:lnTo>
                  <a:pt x="0" y="603739"/>
                </a:lnTo>
                <a:lnTo>
                  <a:pt x="1" y="603701"/>
                </a:lnTo>
                <a:lnTo>
                  <a:pt x="1" y="533400"/>
                </a:lnTo>
                <a:lnTo>
                  <a:pt x="1882" y="533400"/>
                </a:lnTo>
                <a:lnTo>
                  <a:pt x="3255" y="482079"/>
                </a:lnTo>
                <a:cubicBezTo>
                  <a:pt x="18191" y="206990"/>
                  <a:pt x="82780" y="0"/>
                  <a:pt x="1602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-791072" y="8306461"/>
            <a:ext cx="18288000" cy="1517559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80131" y="7055705"/>
            <a:ext cx="18271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1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</a:p>
        </p:txBody>
      </p:sp>
      <p:sp>
        <p:nvSpPr>
          <p:cNvPr id="35" name="타원 34"/>
          <p:cNvSpPr/>
          <p:nvPr/>
        </p:nvSpPr>
        <p:spPr>
          <a:xfrm>
            <a:off x="6206462" y="8106550"/>
            <a:ext cx="490464" cy="1275314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16" y="8744207"/>
            <a:ext cx="18288000" cy="19894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나눔바른고딕" panose="020B0600000101010101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4430583" y="8106550"/>
            <a:ext cx="2091516" cy="2627147"/>
          </a:xfrm>
          <a:custGeom>
            <a:avLst/>
            <a:gdLst>
              <a:gd name="connsiteX0" fmla="*/ 160248 w 961293"/>
              <a:gd name="connsiteY0" fmla="*/ 0 h 1207477"/>
              <a:gd name="connsiteX1" fmla="*/ 961293 w 961293"/>
              <a:gd name="connsiteY1" fmla="*/ 0 h 1207477"/>
              <a:gd name="connsiteX2" fmla="*/ 804301 w 961293"/>
              <a:gd name="connsiteY2" fmla="*/ 482079 h 1207477"/>
              <a:gd name="connsiteX3" fmla="*/ 802928 w 961293"/>
              <a:gd name="connsiteY3" fmla="*/ 533399 h 1207477"/>
              <a:gd name="connsiteX4" fmla="*/ 802480 w 961293"/>
              <a:gd name="connsiteY4" fmla="*/ 533399 h 1207477"/>
              <a:gd name="connsiteX5" fmla="*/ 802480 w 961293"/>
              <a:gd name="connsiteY5" fmla="*/ 550130 h 1207477"/>
              <a:gd name="connsiteX6" fmla="*/ 801046 w 961293"/>
              <a:gd name="connsiteY6" fmla="*/ 603739 h 1207477"/>
              <a:gd name="connsiteX7" fmla="*/ 802480 w 961293"/>
              <a:gd name="connsiteY7" fmla="*/ 657348 h 1207477"/>
              <a:gd name="connsiteX8" fmla="*/ 802480 w 961293"/>
              <a:gd name="connsiteY8" fmla="*/ 1207476 h 1207477"/>
              <a:gd name="connsiteX9" fmla="*/ 946236 w 961293"/>
              <a:gd name="connsiteY9" fmla="*/ 1207476 h 1207477"/>
              <a:gd name="connsiteX10" fmla="*/ 946236 w 961293"/>
              <a:gd name="connsiteY10" fmla="*/ 1201759 h 1207477"/>
              <a:gd name="connsiteX11" fmla="*/ 961293 w 961293"/>
              <a:gd name="connsiteY11" fmla="*/ 1207477 h 1207477"/>
              <a:gd name="connsiteX12" fmla="*/ 160248 w 961293"/>
              <a:gd name="connsiteY12" fmla="*/ 1207477 h 1207477"/>
              <a:gd name="connsiteX13" fmla="*/ 143757 w 961293"/>
              <a:gd name="connsiteY13" fmla="*/ 1201215 h 1207477"/>
              <a:gd name="connsiteX14" fmla="*/ 143757 w 961293"/>
              <a:gd name="connsiteY14" fmla="*/ 1207477 h 1207477"/>
              <a:gd name="connsiteX15" fmla="*/ 1 w 961293"/>
              <a:gd name="connsiteY15" fmla="*/ 1207477 h 1207477"/>
              <a:gd name="connsiteX16" fmla="*/ 1 w 961293"/>
              <a:gd name="connsiteY16" fmla="*/ 603776 h 1207477"/>
              <a:gd name="connsiteX17" fmla="*/ 0 w 961293"/>
              <a:gd name="connsiteY17" fmla="*/ 603739 h 1207477"/>
              <a:gd name="connsiteX18" fmla="*/ 1 w 961293"/>
              <a:gd name="connsiteY18" fmla="*/ 603701 h 1207477"/>
              <a:gd name="connsiteX19" fmla="*/ 1 w 961293"/>
              <a:gd name="connsiteY19" fmla="*/ 533400 h 1207477"/>
              <a:gd name="connsiteX20" fmla="*/ 1882 w 961293"/>
              <a:gd name="connsiteY20" fmla="*/ 533400 h 1207477"/>
              <a:gd name="connsiteX21" fmla="*/ 3255 w 961293"/>
              <a:gd name="connsiteY21" fmla="*/ 482079 h 1207477"/>
              <a:gd name="connsiteX22" fmla="*/ 160248 w 961293"/>
              <a:gd name="connsiteY22" fmla="*/ 0 h 120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61293" h="1207477">
                <a:moveTo>
                  <a:pt x="160248" y="0"/>
                </a:moveTo>
                <a:lnTo>
                  <a:pt x="961293" y="0"/>
                </a:lnTo>
                <a:cubicBezTo>
                  <a:pt x="883825" y="0"/>
                  <a:pt x="819237" y="206990"/>
                  <a:pt x="804301" y="482079"/>
                </a:cubicBezTo>
                <a:lnTo>
                  <a:pt x="802928" y="533399"/>
                </a:lnTo>
                <a:lnTo>
                  <a:pt x="802480" y="533399"/>
                </a:lnTo>
                <a:lnTo>
                  <a:pt x="802480" y="550130"/>
                </a:lnTo>
                <a:lnTo>
                  <a:pt x="801046" y="603739"/>
                </a:lnTo>
                <a:lnTo>
                  <a:pt x="802480" y="657348"/>
                </a:lnTo>
                <a:lnTo>
                  <a:pt x="802480" y="1207476"/>
                </a:lnTo>
                <a:lnTo>
                  <a:pt x="946236" y="1207476"/>
                </a:lnTo>
                <a:lnTo>
                  <a:pt x="946236" y="1201759"/>
                </a:lnTo>
                <a:lnTo>
                  <a:pt x="961293" y="1207477"/>
                </a:lnTo>
                <a:lnTo>
                  <a:pt x="160248" y="1207477"/>
                </a:lnTo>
                <a:lnTo>
                  <a:pt x="143757" y="1201215"/>
                </a:lnTo>
                <a:lnTo>
                  <a:pt x="143757" y="1207477"/>
                </a:lnTo>
                <a:lnTo>
                  <a:pt x="1" y="1207477"/>
                </a:lnTo>
                <a:lnTo>
                  <a:pt x="1" y="603776"/>
                </a:lnTo>
                <a:lnTo>
                  <a:pt x="0" y="603739"/>
                </a:lnTo>
                <a:lnTo>
                  <a:pt x="1" y="603701"/>
                </a:lnTo>
                <a:lnTo>
                  <a:pt x="1" y="533400"/>
                </a:lnTo>
                <a:lnTo>
                  <a:pt x="1882" y="533400"/>
                </a:lnTo>
                <a:lnTo>
                  <a:pt x="3255" y="482079"/>
                </a:lnTo>
                <a:cubicBezTo>
                  <a:pt x="18191" y="206990"/>
                  <a:pt x="82780" y="0"/>
                  <a:pt x="160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 dirty="0">
              <a:ea typeface="나눔바른고딕" panose="020B0600000101010101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79313" y="8772817"/>
            <a:ext cx="18271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1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29355" y="5798200"/>
            <a:ext cx="5077230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주요 개발 내용 및 기술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 기능 강화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40335" y="7663743"/>
            <a:ext cx="5077230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동향 및 사례 분석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93348" y="9014894"/>
            <a:ext cx="5077230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목표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추진 배경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-4426330" y="402837"/>
            <a:ext cx="8773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rgbClr val="0E1F55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CONTENTS</a:t>
            </a:r>
            <a:endParaRPr lang="ko-KR" altLang="en-US" sz="6000" b="1" dirty="0">
              <a:solidFill>
                <a:srgbClr val="0E1F55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07EE5-6836-4D4D-B3DA-3EB440CB23A8}"/>
              </a:ext>
            </a:extLst>
          </p:cNvPr>
          <p:cNvSpPr txBox="1"/>
          <p:nvPr/>
        </p:nvSpPr>
        <p:spPr>
          <a:xfrm>
            <a:off x="9751322" y="2153114"/>
            <a:ext cx="18271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1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05</a:t>
            </a:r>
          </a:p>
          <a:p>
            <a:pPr algn="ctr"/>
            <a:endParaRPr lang="en-US" altLang="ko-KR" sz="2100" b="1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50429D6-0586-4477-A79C-C08422E6A1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933" y="2860414"/>
            <a:ext cx="646436" cy="646436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AA9E683E-FDAB-4659-AE96-E373D5028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53" y="9227217"/>
            <a:ext cx="646436" cy="64643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30216036-7CC0-49D7-8C97-B1D7006BD3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42" y="7640359"/>
            <a:ext cx="646436" cy="646436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5E67D329-0211-407C-B038-07224F1B0A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779" y="5962054"/>
            <a:ext cx="646436" cy="64643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342F2965-8035-4D6B-99E3-AC75377BA8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780" y="4402060"/>
            <a:ext cx="646436" cy="646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C70C9B-1C0D-43DA-B274-8CE1E5EB4D81}"/>
              </a:ext>
            </a:extLst>
          </p:cNvPr>
          <p:cNvSpPr txBox="1"/>
          <p:nvPr/>
        </p:nvSpPr>
        <p:spPr>
          <a:xfrm>
            <a:off x="1799184" y="9178025"/>
            <a:ext cx="2630946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배경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599445" y="7474740"/>
            <a:ext cx="2425277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 동향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962887" y="5822310"/>
            <a:ext cx="1999116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내용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208892" y="4213283"/>
            <a:ext cx="2089471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 방안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63680" y="2669752"/>
            <a:ext cx="3937197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연구원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FB41-7F4C-4783-BAB8-C0680E2D7BE6}"/>
              </a:ext>
            </a:extLst>
          </p:cNvPr>
          <p:cNvSpPr txBox="1"/>
          <p:nvPr/>
        </p:nvSpPr>
        <p:spPr>
          <a:xfrm>
            <a:off x="-739192" y="900302"/>
            <a:ext cx="13426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Automated Data Pre-processing System</a:t>
            </a:r>
            <a:endParaRPr lang="en-US" altLang="ko-KR" sz="1400" b="0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76BF40-5A0F-4FAE-9520-50ACE34F1F6F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F7F17A9-F620-4D9F-B79E-DA5FDC4DEA34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3E698D0-3712-4D82-916A-7EC12C655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AF319C2-76F4-441E-B31A-6F0CE473C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D48FF7-105B-474F-BA29-0198A38D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209281"/>
      </p:ext>
    </p:extLst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9EC4947F-082D-4C99-8AD4-E2EFB3109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13" b="5169"/>
          <a:stretch/>
        </p:blipFill>
        <p:spPr>
          <a:xfrm>
            <a:off x="0" y="-493006"/>
            <a:ext cx="18938104" cy="108473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82EDA0-7F3D-48B7-8982-0A6B2584DDAA}"/>
              </a:ext>
            </a:extLst>
          </p:cNvPr>
          <p:cNvSpPr/>
          <p:nvPr/>
        </p:nvSpPr>
        <p:spPr>
          <a:xfrm>
            <a:off x="0" y="-493006"/>
            <a:ext cx="18938104" cy="10847371"/>
          </a:xfrm>
          <a:prstGeom prst="rect">
            <a:avLst/>
          </a:prstGeom>
          <a:solidFill>
            <a:srgbClr val="0C1B2E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3AA705-B308-4097-BA6F-C971F902D871}"/>
              </a:ext>
            </a:extLst>
          </p:cNvPr>
          <p:cNvGrpSpPr/>
          <p:nvPr/>
        </p:nvGrpSpPr>
        <p:grpSpPr>
          <a:xfrm>
            <a:off x="6407696" y="3830291"/>
            <a:ext cx="5861046" cy="2465337"/>
            <a:chOff x="6407696" y="3012147"/>
            <a:chExt cx="5861046" cy="2465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D895F7-5A42-4EB5-802F-A038ACAB774B}"/>
                </a:ext>
              </a:extLst>
            </p:cNvPr>
            <p:cNvSpPr/>
            <p:nvPr/>
          </p:nvSpPr>
          <p:spPr>
            <a:xfrm>
              <a:off x="8639944" y="3012147"/>
              <a:ext cx="1008112" cy="1862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1500" kern="0" spc="-100" dirty="0">
                  <a:ln w="19050">
                    <a:noFill/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20800" kern="0" spc="-100" dirty="0">
                <a:ln w="19050">
                  <a:noFill/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C11F8B-C4AB-492D-9551-F9C71736EF99}"/>
                </a:ext>
              </a:extLst>
            </p:cNvPr>
            <p:cNvSpPr txBox="1"/>
            <p:nvPr/>
          </p:nvSpPr>
          <p:spPr>
            <a:xfrm>
              <a:off x="6407696" y="4769598"/>
              <a:ext cx="58610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 panose="020F0502020204030204" pitchFamily="34" charset="0"/>
                </a:rPr>
                <a:t>활용방안</a:t>
              </a:r>
              <a:endPara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005778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활용방안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EC21ED-B47A-45C7-A6F2-96B79E165BCE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EF821AA-8278-4420-867E-66572F103907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4C5CC08C-3E4A-47FD-B5D3-03B0D005B8EB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E989CFBD-46DF-42DF-A114-28390F6C8B18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951DB00-1791-48B3-8991-C92CEBCD45B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F6598856-92E3-4C1D-A9FF-6FD2811875A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47182611-1486-4908-A4A2-1061F640ACB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54B4C4CC-9708-465E-AA58-B471230420B4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B27E519-8DBF-4C6C-8A0B-154C35329A73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675E823A-CBDD-4371-AEAD-813E76C2FE06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DCCA4FED-A84D-40FF-8628-D6BF4554FFA9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4F79B409-4CBB-42E7-8866-A50B747C6956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70D7B199-138E-490F-9815-C3E023EBA8C0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F7C2691-1010-4235-BFEC-F86451DD2335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79D936A3-9B77-4004-986F-776FCDC22F9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9" name="Group 20">
              <a:extLst>
                <a:ext uri="{FF2B5EF4-FFF2-40B4-BE49-F238E27FC236}">
                  <a16:creationId xmlns:a16="http://schemas.microsoft.com/office/drawing/2014/main" id="{39D51030-F869-41A2-9E47-ACDC40426F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56C21D36-2590-4EAE-8984-FF3CBB986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40178797-4281-456F-A9ED-79AFB587D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095E69C-69E8-4F59-B522-657AAF9E6D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453FD88D-9D67-49DB-97CD-E392729A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6CECEFA-ABEF-4DA3-91DE-D50EF8B1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1" name="자유형 23">
              <a:extLst>
                <a:ext uri="{FF2B5EF4-FFF2-40B4-BE49-F238E27FC236}">
                  <a16:creationId xmlns:a16="http://schemas.microsoft.com/office/drawing/2014/main" id="{F5D401ED-8BB7-4584-8A4A-6CEE2281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39A1250-304C-40C0-BA0C-723856A10E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0C848A95-4767-4CD7-BC94-3EF511E1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13E1ABC-C305-4194-BB34-A20CC63FA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2"/>
            <a:ext cx="5035302" cy="7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1F4FE50-303D-4A8D-90BF-2613BABEFAEA}"/>
              </a:ext>
            </a:extLst>
          </p:cNvPr>
          <p:cNvGrpSpPr/>
          <p:nvPr/>
        </p:nvGrpSpPr>
        <p:grpSpPr>
          <a:xfrm>
            <a:off x="16704840" y="9570779"/>
            <a:ext cx="1285817" cy="716221"/>
            <a:chOff x="16387291" y="9434843"/>
            <a:chExt cx="1675374" cy="933211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75DB40C1-A9A3-4E47-B596-B09F0193D50D}"/>
                </a:ext>
              </a:extLst>
            </p:cNvPr>
            <p:cNvGrpSpPr/>
            <p:nvPr/>
          </p:nvGrpSpPr>
          <p:grpSpPr>
            <a:xfrm>
              <a:off x="16387291" y="9434843"/>
              <a:ext cx="1247725" cy="933211"/>
              <a:chOff x="2255816" y="665848"/>
              <a:chExt cx="3025192" cy="2262630"/>
            </a:xfrm>
          </p:grpSpPr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E20DDCC4-831A-4451-88E2-AE78376FDF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67CD951D-37E6-41F4-B443-008D0F7F1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44423332-C758-4BA1-BF88-16F85F639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0" t="28155" r="27353" b="23968"/>
            <a:stretch/>
          </p:blipFill>
          <p:spPr>
            <a:xfrm>
              <a:off x="17472544" y="9526495"/>
              <a:ext cx="590121" cy="59160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601F4E-FEE9-42D8-B134-C2C71CAED4C8}"/>
              </a:ext>
            </a:extLst>
          </p:cNvPr>
          <p:cNvSpPr txBox="1"/>
          <p:nvPr/>
        </p:nvSpPr>
        <p:spPr>
          <a:xfrm>
            <a:off x="2971423" y="819259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8C7E329-0A9B-465E-9DDC-C91801EF8157}"/>
              </a:ext>
            </a:extLst>
          </p:cNvPr>
          <p:cNvSpPr/>
          <p:nvPr/>
        </p:nvSpPr>
        <p:spPr>
          <a:xfrm>
            <a:off x="10994783" y="7017867"/>
            <a:ext cx="53080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공유 방식 확장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전통합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저장 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등과 연동하여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이메일로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전송할 수 있도록 공유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DAB6338-7E99-403F-AE02-A3F276CE8479}"/>
              </a:ext>
            </a:extLst>
          </p:cNvPr>
          <p:cNvSpPr/>
          <p:nvPr/>
        </p:nvSpPr>
        <p:spPr>
          <a:xfrm>
            <a:off x="10898189" y="2312473"/>
            <a:ext cx="37480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 </a:t>
            </a: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기능을 추가해 메신저로 원활한 소통하기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FA9B264-285B-40F4-ACD8-66C051F1745D}"/>
              </a:ext>
            </a:extLst>
          </p:cNvPr>
          <p:cNvSpPr/>
          <p:nvPr/>
        </p:nvSpPr>
        <p:spPr>
          <a:xfrm>
            <a:off x="243080" y="7015758"/>
            <a:ext cx="71970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압축 파일로 변경</a:t>
            </a: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해제 기능 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 데이터 저장 용량 대폭 줄이기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용만 가능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96F7E91-0526-4897-9742-6E7D158BE8EC}"/>
              </a:ext>
            </a:extLst>
          </p:cNvPr>
          <p:cNvSpPr/>
          <p:nvPr/>
        </p:nvSpPr>
        <p:spPr>
          <a:xfrm>
            <a:off x="2621847" y="2413923"/>
            <a:ext cx="46345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위치 데이터 활용방안 확대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핵심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찾고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user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 전파 여부를 분석하여 네트워크의 성장 도모 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8" name="사각형: 둥근 위쪽 모서리 6">
            <a:extLst>
              <a:ext uri="{FF2B5EF4-FFF2-40B4-BE49-F238E27FC236}">
                <a16:creationId xmlns:a16="http://schemas.microsoft.com/office/drawing/2014/main" id="{08047CC2-D90A-47DD-B035-8C6935C0C600}"/>
              </a:ext>
            </a:extLst>
          </p:cNvPr>
          <p:cNvSpPr/>
          <p:nvPr/>
        </p:nvSpPr>
        <p:spPr>
          <a:xfrm rot="16200000">
            <a:off x="6840971" y="3701053"/>
            <a:ext cx="830857" cy="178934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8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152" name="사각형: 둥근 위쪽 모서리 11">
            <a:extLst>
              <a:ext uri="{FF2B5EF4-FFF2-40B4-BE49-F238E27FC236}">
                <a16:creationId xmlns:a16="http://schemas.microsoft.com/office/drawing/2014/main" id="{50E631B3-C3CB-439E-B3FC-2B05BEAECED9}"/>
              </a:ext>
            </a:extLst>
          </p:cNvPr>
          <p:cNvSpPr/>
          <p:nvPr/>
        </p:nvSpPr>
        <p:spPr>
          <a:xfrm>
            <a:off x="9278394" y="2448627"/>
            <a:ext cx="858530" cy="173167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8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156" name="사각형: 둥근 위쪽 모서리 16">
            <a:extLst>
              <a:ext uri="{FF2B5EF4-FFF2-40B4-BE49-F238E27FC236}">
                <a16:creationId xmlns:a16="http://schemas.microsoft.com/office/drawing/2014/main" id="{556F90E5-1B94-44BD-92DE-C67442004877}"/>
              </a:ext>
            </a:extLst>
          </p:cNvPr>
          <p:cNvSpPr/>
          <p:nvPr/>
        </p:nvSpPr>
        <p:spPr>
          <a:xfrm rot="5400000">
            <a:off x="10616173" y="4796599"/>
            <a:ext cx="830857" cy="178934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8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160" name="사각형: 둥근 위쪽 모서리 21">
            <a:extLst>
              <a:ext uri="{FF2B5EF4-FFF2-40B4-BE49-F238E27FC236}">
                <a16:creationId xmlns:a16="http://schemas.microsoft.com/office/drawing/2014/main" id="{3C44DF8C-68CA-4802-BDFF-A62200F0E885}"/>
              </a:ext>
            </a:extLst>
          </p:cNvPr>
          <p:cNvSpPr/>
          <p:nvPr/>
        </p:nvSpPr>
        <p:spPr>
          <a:xfrm rot="10800000">
            <a:off x="8151077" y="6106703"/>
            <a:ext cx="858530" cy="173167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81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4D9BD-C9EA-4314-BA51-806BB8E685F8}"/>
              </a:ext>
            </a:extLst>
          </p:cNvPr>
          <p:cNvGrpSpPr/>
          <p:nvPr/>
        </p:nvGrpSpPr>
        <p:grpSpPr>
          <a:xfrm>
            <a:off x="6361727" y="5275843"/>
            <a:ext cx="2647879" cy="830857"/>
            <a:chOff x="6361727" y="5275843"/>
            <a:chExt cx="2647879" cy="830857"/>
          </a:xfrm>
          <a:solidFill>
            <a:srgbClr val="081232"/>
          </a:solidFill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9F047769-9F10-4263-B3CA-E4877686EC67}"/>
                </a:ext>
              </a:extLst>
            </p:cNvPr>
            <p:cNvGrpSpPr/>
            <p:nvPr/>
          </p:nvGrpSpPr>
          <p:grpSpPr>
            <a:xfrm rot="16200000">
              <a:off x="7270238" y="4367332"/>
              <a:ext cx="830857" cy="2647879"/>
              <a:chOff x="4771571" y="1652588"/>
              <a:chExt cx="783772" cy="2417310"/>
            </a:xfrm>
            <a:grpFill/>
          </p:grpSpPr>
          <p:sp>
            <p:nvSpPr>
              <p:cNvPr id="158" name="사각형: 둥근 위쪽 모서리 22">
                <a:extLst>
                  <a:ext uri="{FF2B5EF4-FFF2-40B4-BE49-F238E27FC236}">
                    <a16:creationId xmlns:a16="http://schemas.microsoft.com/office/drawing/2014/main" id="{A0CBF1A9-DDDA-4A93-81C0-D2B436D9A545}"/>
                  </a:ext>
                </a:extLst>
              </p:cNvPr>
              <p:cNvSpPr/>
              <p:nvPr/>
            </p:nvSpPr>
            <p:spPr>
              <a:xfrm>
                <a:off x="4771571" y="1652588"/>
                <a:ext cx="783772" cy="16335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59" name="직각 삼각형 158">
                <a:extLst>
                  <a:ext uri="{FF2B5EF4-FFF2-40B4-BE49-F238E27FC236}">
                    <a16:creationId xmlns:a16="http://schemas.microsoft.com/office/drawing/2014/main" id="{13F728FE-32EE-4003-9362-921ED0DFA2C7}"/>
                  </a:ext>
                </a:extLst>
              </p:cNvPr>
              <p:cNvSpPr/>
              <p:nvPr/>
            </p:nvSpPr>
            <p:spPr>
              <a:xfrm rot="10800000" flipH="1">
                <a:off x="4771571" y="3286126"/>
                <a:ext cx="783772" cy="78377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421CED23-4ED5-4628-B7A4-1EAEE26B0610}"/>
                </a:ext>
              </a:extLst>
            </p:cNvPr>
            <p:cNvSpPr/>
            <p:nvPr/>
          </p:nvSpPr>
          <p:spPr>
            <a:xfrm>
              <a:off x="6491014" y="5388296"/>
              <a:ext cx="626133" cy="6059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  <a:ea typeface="나눔바른고딕" panose="020B0600000101010101" charset="-127"/>
                </a:rPr>
                <a:t>02</a:t>
              </a:r>
              <a:endParaRPr lang="ko-KR" altLang="en-US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219F201-D537-4174-9FE7-BF45BFB34581}"/>
                </a:ext>
              </a:extLst>
            </p:cNvPr>
            <p:cNvSpPr/>
            <p:nvPr/>
          </p:nvSpPr>
          <p:spPr>
            <a:xfrm>
              <a:off x="7132402" y="5537807"/>
              <a:ext cx="1105313" cy="24622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ea typeface="나눔바른고딕" panose="020B0600000101010101" charset="-127"/>
                </a:rPr>
                <a:t>용량 감소 가능</a:t>
              </a:r>
              <a:endParaRPr lang="en-US" altLang="ko-KR" sz="1000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7B3091-A08A-4A97-8F70-850DF6323C3F}"/>
              </a:ext>
            </a:extLst>
          </p:cNvPr>
          <p:cNvGrpSpPr/>
          <p:nvPr/>
        </p:nvGrpSpPr>
        <p:grpSpPr>
          <a:xfrm>
            <a:off x="8151077" y="2448626"/>
            <a:ext cx="858530" cy="2562528"/>
            <a:chOff x="8151077" y="2448626"/>
            <a:chExt cx="858530" cy="2562528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28F2DFD5-52A3-4340-8D90-7F18A841C918}"/>
                </a:ext>
              </a:extLst>
            </p:cNvPr>
            <p:cNvGrpSpPr/>
            <p:nvPr/>
          </p:nvGrpSpPr>
          <p:grpSpPr>
            <a:xfrm>
              <a:off x="8151077" y="2448626"/>
              <a:ext cx="858530" cy="2562528"/>
              <a:chOff x="4771571" y="1652588"/>
              <a:chExt cx="783772" cy="2417310"/>
            </a:xfrm>
            <a:solidFill>
              <a:srgbClr val="002060"/>
            </a:solidFill>
          </p:grpSpPr>
          <p:sp>
            <p:nvSpPr>
              <p:cNvPr id="146" name="사각형: 둥근 위쪽 모서리 4">
                <a:extLst>
                  <a:ext uri="{FF2B5EF4-FFF2-40B4-BE49-F238E27FC236}">
                    <a16:creationId xmlns:a16="http://schemas.microsoft.com/office/drawing/2014/main" id="{0D10F3E6-A7C3-4AA6-BFBD-535374E01105}"/>
                  </a:ext>
                </a:extLst>
              </p:cNvPr>
              <p:cNvSpPr/>
              <p:nvPr/>
            </p:nvSpPr>
            <p:spPr>
              <a:xfrm>
                <a:off x="4771571" y="1652588"/>
                <a:ext cx="783772" cy="16335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47" name="직각 삼각형 146">
                <a:extLst>
                  <a:ext uri="{FF2B5EF4-FFF2-40B4-BE49-F238E27FC236}">
                    <a16:creationId xmlns:a16="http://schemas.microsoft.com/office/drawing/2014/main" id="{EEA69ED6-35AC-4FC7-9317-3FCE9FADE309}"/>
                  </a:ext>
                </a:extLst>
              </p:cNvPr>
              <p:cNvSpPr/>
              <p:nvPr/>
            </p:nvSpPr>
            <p:spPr>
              <a:xfrm rot="10800000" flipH="1">
                <a:off x="4771571" y="3286126"/>
                <a:ext cx="783772" cy="78377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6904E94F-B6D8-4633-8F39-CD2D5D88657D}"/>
                </a:ext>
              </a:extLst>
            </p:cNvPr>
            <p:cNvSpPr/>
            <p:nvPr/>
          </p:nvSpPr>
          <p:spPr>
            <a:xfrm>
              <a:off x="8267274" y="2592782"/>
              <a:ext cx="626133" cy="605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  <a:ea typeface="나눔바른고딕" panose="020B0600000101010101" charset="-127"/>
                </a:rPr>
                <a:t>01</a:t>
              </a:r>
              <a:endParaRPr lang="ko-KR" altLang="en-US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7DD6E28-FAC8-4537-9349-C220B27F1323}"/>
                </a:ext>
              </a:extLst>
            </p:cNvPr>
            <p:cNvSpPr/>
            <p:nvPr/>
          </p:nvSpPr>
          <p:spPr>
            <a:xfrm rot="5400000">
              <a:off x="8034814" y="3626017"/>
              <a:ext cx="108724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ea typeface="나눔바른고딕" panose="020B0600000101010101" charset="-127"/>
                </a:rPr>
                <a:t>사용자 확인</a:t>
              </a:r>
              <a:endParaRPr lang="en-US" altLang="ko-KR" sz="1000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DEC66B-E4FD-4971-B749-6AD83A0A5A5B}"/>
              </a:ext>
            </a:extLst>
          </p:cNvPr>
          <p:cNvGrpSpPr/>
          <p:nvPr/>
        </p:nvGrpSpPr>
        <p:grpSpPr>
          <a:xfrm>
            <a:off x="9278395" y="4180299"/>
            <a:ext cx="2647879" cy="830857"/>
            <a:chOff x="9278395" y="4180299"/>
            <a:chExt cx="2647879" cy="83085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94A90D8-5D0A-4FC8-8EBD-8781E51BC2EE}"/>
                </a:ext>
              </a:extLst>
            </p:cNvPr>
            <p:cNvGrpSpPr/>
            <p:nvPr/>
          </p:nvGrpSpPr>
          <p:grpSpPr>
            <a:xfrm>
              <a:off x="9278395" y="4180299"/>
              <a:ext cx="2647879" cy="830857"/>
              <a:chOff x="9278395" y="4180299"/>
              <a:chExt cx="2647879" cy="830857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7729204E-403D-489D-BFFC-B0794909B92F}"/>
                  </a:ext>
                </a:extLst>
              </p:cNvPr>
              <p:cNvGrpSpPr/>
              <p:nvPr/>
            </p:nvGrpSpPr>
            <p:grpSpPr>
              <a:xfrm rot="5400000">
                <a:off x="10186906" y="3271788"/>
                <a:ext cx="830857" cy="2647879"/>
                <a:chOff x="4771571" y="1652588"/>
                <a:chExt cx="783772" cy="2417310"/>
              </a:xfrm>
              <a:solidFill>
                <a:srgbClr val="002060"/>
              </a:solidFill>
            </p:grpSpPr>
            <p:sp>
              <p:nvSpPr>
                <p:cNvPr id="150" name="사각형: 둥근 위쪽 모서리 12">
                  <a:extLst>
                    <a:ext uri="{FF2B5EF4-FFF2-40B4-BE49-F238E27FC236}">
                      <a16:creationId xmlns:a16="http://schemas.microsoft.com/office/drawing/2014/main" id="{CF33769A-FDF2-4A6A-A539-E0B6E9686038}"/>
                    </a:ext>
                  </a:extLst>
                </p:cNvPr>
                <p:cNvSpPr/>
                <p:nvPr/>
              </p:nvSpPr>
              <p:spPr>
                <a:xfrm>
                  <a:off x="4771571" y="1652588"/>
                  <a:ext cx="783772" cy="163353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ea typeface="나눔바른고딕" panose="020B0600000101010101" charset="-127"/>
                  </a:endParaRPr>
                </a:p>
              </p:txBody>
            </p:sp>
            <p:sp>
              <p:nvSpPr>
                <p:cNvPr id="151" name="직각 삼각형 150">
                  <a:extLst>
                    <a:ext uri="{FF2B5EF4-FFF2-40B4-BE49-F238E27FC236}">
                      <a16:creationId xmlns:a16="http://schemas.microsoft.com/office/drawing/2014/main" id="{71820896-6A13-4CA6-A4E5-B19E9B4EB97E}"/>
                    </a:ext>
                  </a:extLst>
                </p:cNvPr>
                <p:cNvSpPr/>
                <p:nvPr/>
              </p:nvSpPr>
              <p:spPr>
                <a:xfrm rot="10800000" flipH="1">
                  <a:off x="4771571" y="3286126"/>
                  <a:ext cx="783772" cy="78377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ea typeface="나눔바른고딕" panose="020B0600000101010101" charset="-127"/>
                  </a:endParaRPr>
                </a:p>
              </p:txBody>
            </p:sp>
          </p:grp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5FE66F47-4E37-40B7-82FE-A2D337502862}"/>
                  </a:ext>
                </a:extLst>
              </p:cNvPr>
              <p:cNvSpPr/>
              <p:nvPr/>
            </p:nvSpPr>
            <p:spPr>
              <a:xfrm>
                <a:off x="11152004" y="4292752"/>
                <a:ext cx="626133" cy="60595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dirty="0">
                    <a:solidFill>
                      <a:prstClr val="white"/>
                    </a:solidFill>
                    <a:ea typeface="나눔바른고딕" panose="020B0600000101010101" charset="-127"/>
                  </a:rPr>
                  <a:t>04</a:t>
                </a:r>
                <a:endParaRPr lang="ko-KR" altLang="en-US" b="1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75C8BD6-BB26-4094-BF08-9CBBFA48C70F}"/>
                </a:ext>
              </a:extLst>
            </p:cNvPr>
            <p:cNvSpPr/>
            <p:nvPr/>
          </p:nvSpPr>
          <p:spPr>
            <a:xfrm>
              <a:off x="10017679" y="4442261"/>
              <a:ext cx="113497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ea typeface="나눔바른고딕" panose="020B0600000101010101" charset="-127"/>
                </a:rPr>
                <a:t>SNS</a:t>
              </a:r>
              <a:r>
                <a:rPr lang="ko-KR" altLang="en-US" sz="1000" b="1" dirty="0">
                  <a:solidFill>
                    <a:prstClr val="white"/>
                  </a:solidFill>
                  <a:ea typeface="나눔바른고딕" panose="020B0600000101010101" charset="-127"/>
                </a:rPr>
                <a:t> 활용 확대</a:t>
              </a:r>
              <a:endParaRPr lang="en-US" altLang="ko-KR" sz="1000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16B40A-37D3-465B-843E-7D2025180AFE}"/>
              </a:ext>
            </a:extLst>
          </p:cNvPr>
          <p:cNvGrpSpPr/>
          <p:nvPr/>
        </p:nvGrpSpPr>
        <p:grpSpPr>
          <a:xfrm>
            <a:off x="9278394" y="5275845"/>
            <a:ext cx="858530" cy="2562528"/>
            <a:chOff x="9278394" y="5275845"/>
            <a:chExt cx="858530" cy="256252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6B4A2C5-2F0E-4273-AD8D-34920D4E7464}"/>
                </a:ext>
              </a:extLst>
            </p:cNvPr>
            <p:cNvGrpSpPr/>
            <p:nvPr/>
          </p:nvGrpSpPr>
          <p:grpSpPr>
            <a:xfrm rot="10800000">
              <a:off x="9278394" y="5275845"/>
              <a:ext cx="858530" cy="2562528"/>
              <a:chOff x="4771571" y="1652588"/>
              <a:chExt cx="783772" cy="2417310"/>
            </a:xfrm>
            <a:solidFill>
              <a:srgbClr val="002060"/>
            </a:solidFill>
          </p:grpSpPr>
          <p:sp>
            <p:nvSpPr>
              <p:cNvPr id="154" name="사각형: 둥근 위쪽 모서리 17">
                <a:extLst>
                  <a:ext uri="{FF2B5EF4-FFF2-40B4-BE49-F238E27FC236}">
                    <a16:creationId xmlns:a16="http://schemas.microsoft.com/office/drawing/2014/main" id="{A0BF08A5-7A61-4B24-99EB-400F126AFCD6}"/>
                  </a:ext>
                </a:extLst>
              </p:cNvPr>
              <p:cNvSpPr/>
              <p:nvPr/>
            </p:nvSpPr>
            <p:spPr>
              <a:xfrm>
                <a:off x="4771571" y="1652588"/>
                <a:ext cx="783772" cy="16335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55" name="직각 삼각형 154">
                <a:extLst>
                  <a:ext uri="{FF2B5EF4-FFF2-40B4-BE49-F238E27FC236}">
                    <a16:creationId xmlns:a16="http://schemas.microsoft.com/office/drawing/2014/main" id="{91D26B41-E28A-4240-B0CA-E1DCD34F2129}"/>
                  </a:ext>
                </a:extLst>
              </p:cNvPr>
              <p:cNvSpPr/>
              <p:nvPr/>
            </p:nvSpPr>
            <p:spPr>
              <a:xfrm rot="10800000" flipH="1">
                <a:off x="4771571" y="3286126"/>
                <a:ext cx="783772" cy="78377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A0913AF-6E27-4B7E-AD75-B74B59E7E6F1}"/>
                </a:ext>
              </a:extLst>
            </p:cNvPr>
            <p:cNvSpPr/>
            <p:nvPr/>
          </p:nvSpPr>
          <p:spPr>
            <a:xfrm>
              <a:off x="9391546" y="7099840"/>
              <a:ext cx="626133" cy="605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  <a:ea typeface="나눔바른고딕" panose="020B0600000101010101" charset="-127"/>
                </a:rPr>
                <a:t>03</a:t>
              </a:r>
              <a:endParaRPr lang="ko-KR" altLang="en-US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1DC278F-A163-48AE-8270-553E26A6B331}"/>
                </a:ext>
              </a:extLst>
            </p:cNvPr>
            <p:cNvSpPr/>
            <p:nvPr/>
          </p:nvSpPr>
          <p:spPr>
            <a:xfrm rot="5400000">
              <a:off x="9152132" y="6423615"/>
              <a:ext cx="110495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ea typeface="나눔바른고딕" panose="020B0600000101010101" charset="-127"/>
                </a:rPr>
                <a:t>공유 확장</a:t>
              </a:r>
              <a:endParaRPr lang="en-US" altLang="ko-KR" sz="1000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5B80D1-76EC-4DEE-9F20-F4CE101DF82E}"/>
              </a:ext>
            </a:extLst>
          </p:cNvPr>
          <p:cNvGrpSpPr/>
          <p:nvPr/>
        </p:nvGrpSpPr>
        <p:grpSpPr>
          <a:xfrm>
            <a:off x="8148566" y="2448627"/>
            <a:ext cx="858530" cy="2562528"/>
            <a:chOff x="8151077" y="2448626"/>
            <a:chExt cx="858530" cy="2562528"/>
          </a:xfrm>
          <a:solidFill>
            <a:srgbClr val="FFC000"/>
          </a:solidFill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3A57C51-544E-4ED2-B57D-087DDFD8B5A7}"/>
                </a:ext>
              </a:extLst>
            </p:cNvPr>
            <p:cNvGrpSpPr/>
            <p:nvPr/>
          </p:nvGrpSpPr>
          <p:grpSpPr>
            <a:xfrm>
              <a:off x="8151077" y="2448626"/>
              <a:ext cx="858530" cy="2562528"/>
              <a:chOff x="4771571" y="1652588"/>
              <a:chExt cx="783772" cy="2417310"/>
            </a:xfrm>
            <a:grpFill/>
          </p:grpSpPr>
          <p:sp>
            <p:nvSpPr>
              <p:cNvPr id="74" name="사각형: 둥근 위쪽 모서리 4">
                <a:extLst>
                  <a:ext uri="{FF2B5EF4-FFF2-40B4-BE49-F238E27FC236}">
                    <a16:creationId xmlns:a16="http://schemas.microsoft.com/office/drawing/2014/main" id="{6B1631FF-929D-4FFE-B165-13F8E9AA1C18}"/>
                  </a:ext>
                </a:extLst>
              </p:cNvPr>
              <p:cNvSpPr/>
              <p:nvPr/>
            </p:nvSpPr>
            <p:spPr>
              <a:xfrm>
                <a:off x="4771571" y="1652588"/>
                <a:ext cx="783772" cy="16335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5" name="직각 삼각형 74">
                <a:extLst>
                  <a:ext uri="{FF2B5EF4-FFF2-40B4-BE49-F238E27FC236}">
                    <a16:creationId xmlns:a16="http://schemas.microsoft.com/office/drawing/2014/main" id="{E4C8B7AA-6BEC-4E53-B5BE-DAB0BCF22A7A}"/>
                  </a:ext>
                </a:extLst>
              </p:cNvPr>
              <p:cNvSpPr/>
              <p:nvPr/>
            </p:nvSpPr>
            <p:spPr>
              <a:xfrm rot="10800000" flipH="1">
                <a:off x="4771571" y="3286126"/>
                <a:ext cx="783772" cy="78377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CE4F3DE-9A1F-4B72-AE62-762E8373170B}"/>
                </a:ext>
              </a:extLst>
            </p:cNvPr>
            <p:cNvSpPr/>
            <p:nvPr/>
          </p:nvSpPr>
          <p:spPr>
            <a:xfrm>
              <a:off x="8267274" y="2592782"/>
              <a:ext cx="626133" cy="6059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  <a:ea typeface="나눔바른고딕" panose="020B0600000101010101" charset="-127"/>
                </a:rPr>
                <a:t>01</a:t>
              </a:r>
              <a:endParaRPr lang="ko-KR" altLang="en-US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9817B6F-BBBC-40E1-98DD-416F9858AB64}"/>
                </a:ext>
              </a:extLst>
            </p:cNvPr>
            <p:cNvSpPr/>
            <p:nvPr/>
          </p:nvSpPr>
          <p:spPr>
            <a:xfrm rot="5400000">
              <a:off x="8034814" y="3626017"/>
              <a:ext cx="10872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ea typeface="나눔바른고딕" panose="020B0600000101010101" charset="-127"/>
                </a:rPr>
                <a:t>사용자 확인</a:t>
              </a:r>
              <a:endParaRPr lang="en-US" altLang="ko-KR" sz="1000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7452BE8-FA5A-475E-B857-F6EF39488114}"/>
              </a:ext>
            </a:extLst>
          </p:cNvPr>
          <p:cNvGrpSpPr/>
          <p:nvPr/>
        </p:nvGrpSpPr>
        <p:grpSpPr>
          <a:xfrm>
            <a:off x="9278395" y="4182777"/>
            <a:ext cx="2647879" cy="830857"/>
            <a:chOff x="9278395" y="4180299"/>
            <a:chExt cx="2647879" cy="830857"/>
          </a:xfrm>
          <a:solidFill>
            <a:srgbClr val="FFC000"/>
          </a:solidFill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0454BA9-2109-4336-B502-CF9A8B1E58F5}"/>
                </a:ext>
              </a:extLst>
            </p:cNvPr>
            <p:cNvGrpSpPr/>
            <p:nvPr/>
          </p:nvGrpSpPr>
          <p:grpSpPr>
            <a:xfrm>
              <a:off x="9278395" y="4180299"/>
              <a:ext cx="2647879" cy="830857"/>
              <a:chOff x="9278395" y="4180299"/>
              <a:chExt cx="2647879" cy="830857"/>
            </a:xfrm>
            <a:grpFill/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23FD435-4F90-42D7-BEED-8D613D27419D}"/>
                  </a:ext>
                </a:extLst>
              </p:cNvPr>
              <p:cNvGrpSpPr/>
              <p:nvPr/>
            </p:nvGrpSpPr>
            <p:grpSpPr>
              <a:xfrm rot="5400000">
                <a:off x="10186906" y="3271788"/>
                <a:ext cx="830857" cy="2647879"/>
                <a:chOff x="4771571" y="1652588"/>
                <a:chExt cx="783772" cy="2417310"/>
              </a:xfrm>
              <a:grpFill/>
            </p:grpSpPr>
            <p:sp>
              <p:nvSpPr>
                <p:cNvPr id="88" name="사각형: 둥근 위쪽 모서리 12">
                  <a:extLst>
                    <a:ext uri="{FF2B5EF4-FFF2-40B4-BE49-F238E27FC236}">
                      <a16:creationId xmlns:a16="http://schemas.microsoft.com/office/drawing/2014/main" id="{0775C72C-EC5F-4C8E-BCB0-97FB4AAFA366}"/>
                    </a:ext>
                  </a:extLst>
                </p:cNvPr>
                <p:cNvSpPr/>
                <p:nvPr/>
              </p:nvSpPr>
              <p:spPr>
                <a:xfrm>
                  <a:off x="4771571" y="1652588"/>
                  <a:ext cx="783772" cy="163353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ea typeface="나눔바른고딕" panose="020B0600000101010101" charset="-127"/>
                  </a:endParaRPr>
                </a:p>
              </p:txBody>
            </p:sp>
            <p:sp>
              <p:nvSpPr>
                <p:cNvPr id="89" name="직각 삼각형 88">
                  <a:extLst>
                    <a:ext uri="{FF2B5EF4-FFF2-40B4-BE49-F238E27FC236}">
                      <a16:creationId xmlns:a16="http://schemas.microsoft.com/office/drawing/2014/main" id="{711D442C-D36B-4CA0-8527-7C627360CC1D}"/>
                    </a:ext>
                  </a:extLst>
                </p:cNvPr>
                <p:cNvSpPr/>
                <p:nvPr/>
              </p:nvSpPr>
              <p:spPr>
                <a:xfrm rot="10800000" flipH="1">
                  <a:off x="4771571" y="3286126"/>
                  <a:ext cx="783772" cy="78377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  <a:ea typeface="나눔바른고딕" panose="020B0600000101010101" charset="-127"/>
                  </a:endParaRPr>
                </a:p>
              </p:txBody>
            </p:sp>
          </p:grp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A63C4B0F-3B46-474A-8D7C-58E0FDE5BF8A}"/>
                  </a:ext>
                </a:extLst>
              </p:cNvPr>
              <p:cNvSpPr/>
              <p:nvPr/>
            </p:nvSpPr>
            <p:spPr>
              <a:xfrm>
                <a:off x="11152004" y="4292752"/>
                <a:ext cx="626133" cy="60595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dirty="0">
                    <a:solidFill>
                      <a:prstClr val="white"/>
                    </a:solidFill>
                    <a:ea typeface="나눔바른고딕" panose="020B0600000101010101" charset="-127"/>
                  </a:rPr>
                  <a:t>04</a:t>
                </a:r>
                <a:endParaRPr lang="ko-KR" altLang="en-US" b="1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DC07FDD-45B2-4237-917C-BEB3BD5ED934}"/>
                </a:ext>
              </a:extLst>
            </p:cNvPr>
            <p:cNvSpPr/>
            <p:nvPr/>
          </p:nvSpPr>
          <p:spPr>
            <a:xfrm>
              <a:off x="10017679" y="4442261"/>
              <a:ext cx="113497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ea typeface="나눔바른고딕" panose="020B0600000101010101" charset="-127"/>
                </a:rPr>
                <a:t>SNS</a:t>
              </a:r>
              <a:r>
                <a:rPr lang="ko-KR" altLang="en-US" sz="1000" b="1" dirty="0">
                  <a:solidFill>
                    <a:prstClr val="white"/>
                  </a:solidFill>
                  <a:ea typeface="나눔바른고딕" panose="020B0600000101010101" charset="-127"/>
                </a:rPr>
                <a:t> 활용 확대</a:t>
              </a:r>
              <a:endParaRPr lang="en-US" altLang="ko-KR" sz="1000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EECF17B-B51E-4A5E-8BD9-44C95D30B12D}"/>
              </a:ext>
            </a:extLst>
          </p:cNvPr>
          <p:cNvGrpSpPr/>
          <p:nvPr/>
        </p:nvGrpSpPr>
        <p:grpSpPr>
          <a:xfrm>
            <a:off x="9275345" y="5281021"/>
            <a:ext cx="858530" cy="2562528"/>
            <a:chOff x="9278394" y="5275845"/>
            <a:chExt cx="858530" cy="2562528"/>
          </a:xfrm>
          <a:solidFill>
            <a:srgbClr val="FFC000"/>
          </a:solidFill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5438811-F8C9-4C57-81E0-8A75375442C6}"/>
                </a:ext>
              </a:extLst>
            </p:cNvPr>
            <p:cNvGrpSpPr/>
            <p:nvPr/>
          </p:nvGrpSpPr>
          <p:grpSpPr>
            <a:xfrm rot="10800000">
              <a:off x="9278394" y="5275845"/>
              <a:ext cx="858530" cy="2562528"/>
              <a:chOff x="4771571" y="1652588"/>
              <a:chExt cx="783772" cy="2417310"/>
            </a:xfrm>
            <a:grpFill/>
          </p:grpSpPr>
          <p:sp>
            <p:nvSpPr>
              <p:cNvPr id="95" name="사각형: 둥근 위쪽 모서리 17">
                <a:extLst>
                  <a:ext uri="{FF2B5EF4-FFF2-40B4-BE49-F238E27FC236}">
                    <a16:creationId xmlns:a16="http://schemas.microsoft.com/office/drawing/2014/main" id="{6C269C3F-D05F-459A-A9E1-F82B0DBBEDB2}"/>
                  </a:ext>
                </a:extLst>
              </p:cNvPr>
              <p:cNvSpPr/>
              <p:nvPr/>
            </p:nvSpPr>
            <p:spPr>
              <a:xfrm>
                <a:off x="4771571" y="1652588"/>
                <a:ext cx="783772" cy="16335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01" name="직각 삼각형 100">
                <a:extLst>
                  <a:ext uri="{FF2B5EF4-FFF2-40B4-BE49-F238E27FC236}">
                    <a16:creationId xmlns:a16="http://schemas.microsoft.com/office/drawing/2014/main" id="{A833B608-B70C-4BA8-9BBB-FB4C6F199C3B}"/>
                  </a:ext>
                </a:extLst>
              </p:cNvPr>
              <p:cNvSpPr/>
              <p:nvPr/>
            </p:nvSpPr>
            <p:spPr>
              <a:xfrm rot="10800000" flipH="1">
                <a:off x="4771571" y="3286126"/>
                <a:ext cx="783772" cy="78377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F56E2B6E-9F5C-4E2F-8FA7-133BE47BF84B}"/>
                </a:ext>
              </a:extLst>
            </p:cNvPr>
            <p:cNvSpPr/>
            <p:nvPr/>
          </p:nvSpPr>
          <p:spPr>
            <a:xfrm>
              <a:off x="9391546" y="7099840"/>
              <a:ext cx="626133" cy="6059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  <a:ea typeface="나눔바른고딕" panose="020B0600000101010101" charset="-127"/>
                </a:rPr>
                <a:t>03</a:t>
              </a:r>
              <a:endParaRPr lang="ko-KR" altLang="en-US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38C3FC9-BDC9-4E99-9545-A5CBAE74D4E9}"/>
                </a:ext>
              </a:extLst>
            </p:cNvPr>
            <p:cNvSpPr/>
            <p:nvPr/>
          </p:nvSpPr>
          <p:spPr>
            <a:xfrm rot="5400000">
              <a:off x="9152132" y="6423615"/>
              <a:ext cx="11049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ea typeface="나눔바른고딕" panose="020B0600000101010101" charset="-127"/>
                </a:rPr>
                <a:t>공유 확장</a:t>
              </a:r>
              <a:endParaRPr lang="en-US" altLang="ko-KR" sz="1000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239AC4E-E6F3-4013-8E98-D1DDC23DAE5F}"/>
              </a:ext>
            </a:extLst>
          </p:cNvPr>
          <p:cNvGrpSpPr/>
          <p:nvPr/>
        </p:nvGrpSpPr>
        <p:grpSpPr>
          <a:xfrm>
            <a:off x="6359217" y="5275839"/>
            <a:ext cx="2647879" cy="830857"/>
            <a:chOff x="6361727" y="5275843"/>
            <a:chExt cx="2647879" cy="830857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DB8CFDA5-B00D-4D5D-B61F-8FC2CEE40696}"/>
                </a:ext>
              </a:extLst>
            </p:cNvPr>
            <p:cNvGrpSpPr/>
            <p:nvPr/>
          </p:nvGrpSpPr>
          <p:grpSpPr>
            <a:xfrm rot="16200000">
              <a:off x="7270238" y="4367332"/>
              <a:ext cx="830857" cy="2647879"/>
              <a:chOff x="4771571" y="1652588"/>
              <a:chExt cx="783772" cy="2417310"/>
            </a:xfrm>
          </p:grpSpPr>
          <p:sp>
            <p:nvSpPr>
              <p:cNvPr id="109" name="사각형: 둥근 위쪽 모서리 22">
                <a:extLst>
                  <a:ext uri="{FF2B5EF4-FFF2-40B4-BE49-F238E27FC236}">
                    <a16:creationId xmlns:a16="http://schemas.microsoft.com/office/drawing/2014/main" id="{16929D15-AA18-4859-9196-EB697EA94D2C}"/>
                  </a:ext>
                </a:extLst>
              </p:cNvPr>
              <p:cNvSpPr/>
              <p:nvPr/>
            </p:nvSpPr>
            <p:spPr>
              <a:xfrm>
                <a:off x="4771571" y="1652588"/>
                <a:ext cx="783772" cy="163353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110" name="직각 삼각형 109">
                <a:extLst>
                  <a:ext uri="{FF2B5EF4-FFF2-40B4-BE49-F238E27FC236}">
                    <a16:creationId xmlns:a16="http://schemas.microsoft.com/office/drawing/2014/main" id="{8D914457-9909-495F-A557-48A4F91422EA}"/>
                  </a:ext>
                </a:extLst>
              </p:cNvPr>
              <p:cNvSpPr/>
              <p:nvPr/>
            </p:nvSpPr>
            <p:spPr>
              <a:xfrm rot="10800000" flipH="1">
                <a:off x="4771571" y="3286126"/>
                <a:ext cx="783772" cy="783772"/>
              </a:xfrm>
              <a:prstGeom prst="rt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57595F52-7F73-454D-AC57-D55B5FE1E0F3}"/>
                </a:ext>
              </a:extLst>
            </p:cNvPr>
            <p:cNvSpPr/>
            <p:nvPr/>
          </p:nvSpPr>
          <p:spPr>
            <a:xfrm>
              <a:off x="6491014" y="5388296"/>
              <a:ext cx="626133" cy="605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  <a:ea typeface="나눔바른고딕" panose="020B0600000101010101" charset="-127"/>
                </a:rPr>
                <a:t>02</a:t>
              </a:r>
              <a:endParaRPr lang="ko-KR" altLang="en-US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45EA9B1-2555-47AC-8F3C-5362C81781F5}"/>
                </a:ext>
              </a:extLst>
            </p:cNvPr>
            <p:cNvSpPr/>
            <p:nvPr/>
          </p:nvSpPr>
          <p:spPr>
            <a:xfrm>
              <a:off x="7132402" y="5537807"/>
              <a:ext cx="110531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ea typeface="나눔바른고딕" panose="020B0600000101010101" charset="-127"/>
                </a:rPr>
                <a:t>용량 감소 가능</a:t>
              </a:r>
              <a:endParaRPr lang="en-US" altLang="ko-KR" sz="1000" b="1" dirty="0">
                <a:solidFill>
                  <a:prstClr val="white"/>
                </a:solidFill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42950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활용방안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EC21ED-B47A-45C7-A6F2-96B79E165BCE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EF821AA-8278-4420-867E-66572F103907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4C5CC08C-3E4A-47FD-B5D3-03B0D005B8EB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E989CFBD-46DF-42DF-A114-28390F6C8B18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951DB00-1791-48B3-8991-C92CEBCD45B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F6598856-92E3-4C1D-A9FF-6FD2811875A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47182611-1486-4908-A4A2-1061F640ACB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54B4C4CC-9708-465E-AA58-B471230420B4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B27E519-8DBF-4C6C-8A0B-154C35329A73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675E823A-CBDD-4371-AEAD-813E76C2FE06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DCCA4FED-A84D-40FF-8628-D6BF4554FFA9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4F79B409-4CBB-42E7-8866-A50B747C6956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70D7B199-138E-490F-9815-C3E023EBA8C0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F7C2691-1010-4235-BFEC-F86451DD2335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79D936A3-9B77-4004-986F-776FCDC22F9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9" name="Group 20">
              <a:extLst>
                <a:ext uri="{FF2B5EF4-FFF2-40B4-BE49-F238E27FC236}">
                  <a16:creationId xmlns:a16="http://schemas.microsoft.com/office/drawing/2014/main" id="{39D51030-F869-41A2-9E47-ACDC40426F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56C21D36-2590-4EAE-8984-FF3CBB986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40178797-4281-456F-A9ED-79AFB587D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095E69C-69E8-4F59-B522-657AAF9E6D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453FD88D-9D67-49DB-97CD-E392729A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6CECEFA-ABEF-4DA3-91DE-D50EF8B1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1" name="자유형 23">
              <a:extLst>
                <a:ext uri="{FF2B5EF4-FFF2-40B4-BE49-F238E27FC236}">
                  <a16:creationId xmlns:a16="http://schemas.microsoft.com/office/drawing/2014/main" id="{F5D401ED-8BB7-4584-8A4A-6CEE2281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39A1250-304C-40C0-BA0C-723856A10E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0C848A95-4767-4CD7-BC94-3EF511E1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13E1ABC-C305-4194-BB34-A20CC63FA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 flipV="1">
            <a:off x="1108584" y="1154625"/>
            <a:ext cx="4723048" cy="117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601F4E-FEE9-42D8-B134-C2C71CAED4C8}"/>
              </a:ext>
            </a:extLst>
          </p:cNvPr>
          <p:cNvSpPr txBox="1"/>
          <p:nvPr/>
        </p:nvSpPr>
        <p:spPr>
          <a:xfrm>
            <a:off x="2971423" y="819259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1459D5-CCDA-4A72-A9A8-3F69AFC1C588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B3819CF-20C4-49B3-8B10-04EAEDDD4D66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8BDFEBC9-9213-4EF7-9E85-0370D622C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0496369B-B35C-4CC2-A2CD-DBC9990D8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42990425-98BA-4FF3-8445-220289349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181DB0-6669-452B-9344-05852F3D5B71}"/>
              </a:ext>
            </a:extLst>
          </p:cNvPr>
          <p:cNvSpPr/>
          <p:nvPr/>
        </p:nvSpPr>
        <p:spPr>
          <a:xfrm>
            <a:off x="2534979" y="6832646"/>
            <a:ext cx="3888963" cy="181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ea typeface="나눔바른고딕" panose="020B0600000101010101" charset="-127"/>
              </a:rPr>
              <a:t>Step</a:t>
            </a:r>
            <a:r>
              <a:rPr lang="ko-KR" altLang="en-US" sz="1600" b="1" dirty="0">
                <a:ea typeface="나눔바른고딕" panose="020B0600000101010101" charset="-127"/>
              </a:rPr>
              <a:t> </a:t>
            </a:r>
            <a:r>
              <a:rPr lang="en-US" altLang="ko-KR" sz="1600" b="1" dirty="0">
                <a:ea typeface="나눔바른고딕" panose="020B0600000101010101" charset="-127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ea typeface="나눔바른고딕" panose="020B0600000101010101" charset="-127"/>
              </a:rPr>
              <a:t>무인 안내 시스템</a:t>
            </a:r>
            <a:endParaRPr lang="en-US" altLang="ko-KR" sz="3200" b="1" dirty="0">
              <a:ea typeface="나눔바른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나눔바른고딕" panose="020B0600000101010101" charset="-127"/>
              </a:rPr>
              <a:t>접수창구를 대신할 수 있는 무인 시스템을 통해</a:t>
            </a:r>
            <a:endParaRPr lang="en-US" altLang="ko-KR" sz="1400" dirty="0">
              <a:ea typeface="나눔바른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나눔바른고딕" panose="020B0600000101010101" charset="-127"/>
              </a:rPr>
              <a:t>의료진의 </a:t>
            </a:r>
            <a:r>
              <a:rPr lang="en-US" altLang="ko-KR" sz="1400" dirty="0">
                <a:ea typeface="나눔바른고딕" panose="020B0600000101010101" charset="-127"/>
              </a:rPr>
              <a:t>2</a:t>
            </a:r>
            <a:r>
              <a:rPr lang="ko-KR" altLang="en-US" sz="1400" dirty="0">
                <a:ea typeface="나눔바른고딕" panose="020B0600000101010101" charset="-127"/>
              </a:rPr>
              <a:t>차 감염 예방 가능</a:t>
            </a:r>
            <a:endParaRPr lang="en-US" altLang="ko-KR" sz="1400" dirty="0">
              <a:ea typeface="나눔바른고딕" panose="020B0600000101010101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403E0898-837C-4DF3-A551-C6DF5CA8CD87}"/>
              </a:ext>
            </a:extLst>
          </p:cNvPr>
          <p:cNvGrpSpPr/>
          <p:nvPr/>
        </p:nvGrpSpPr>
        <p:grpSpPr>
          <a:xfrm>
            <a:off x="7553831" y="9170304"/>
            <a:ext cx="3162884" cy="0"/>
            <a:chOff x="7412405" y="9170304"/>
            <a:chExt cx="3162884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1E982D4-81A8-42E0-AA4A-99AB9D37BE37}"/>
                </a:ext>
              </a:extLst>
            </p:cNvPr>
            <p:cNvCxnSpPr>
              <a:cxnSpLocks/>
            </p:cNvCxnSpPr>
            <p:nvPr/>
          </p:nvCxnSpPr>
          <p:spPr>
            <a:xfrm>
              <a:off x="7725722" y="9170304"/>
              <a:ext cx="2849567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8FBA094-0BF1-45CF-8DBB-653A320703A2}"/>
                </a:ext>
              </a:extLst>
            </p:cNvPr>
            <p:cNvCxnSpPr>
              <a:cxnSpLocks/>
            </p:cNvCxnSpPr>
            <p:nvPr/>
          </p:nvCxnSpPr>
          <p:spPr>
            <a:xfrm>
              <a:off x="7412405" y="9170304"/>
              <a:ext cx="1213317" cy="0"/>
            </a:xfrm>
            <a:prstGeom prst="line">
              <a:avLst/>
            </a:prstGeom>
            <a:ln w="63500">
              <a:solidFill>
                <a:srgbClr val="C5A4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302A8E5-8715-461B-BCD4-858AA1FA8F5F}"/>
              </a:ext>
            </a:extLst>
          </p:cNvPr>
          <p:cNvGrpSpPr/>
          <p:nvPr/>
        </p:nvGrpSpPr>
        <p:grpSpPr>
          <a:xfrm>
            <a:off x="12804526" y="9170304"/>
            <a:ext cx="2792478" cy="49896"/>
            <a:chOff x="12804526" y="9338160"/>
            <a:chExt cx="2792478" cy="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EBEE29-F8DC-484C-932E-3D5E64E4D74F}"/>
                </a:ext>
              </a:extLst>
            </p:cNvPr>
            <p:cNvCxnSpPr>
              <a:cxnSpLocks/>
            </p:cNvCxnSpPr>
            <p:nvPr/>
          </p:nvCxnSpPr>
          <p:spPr>
            <a:xfrm>
              <a:off x="12804526" y="9338160"/>
              <a:ext cx="279247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9B38EB0-FFB4-4A60-A8E4-024BE29A4602}"/>
                </a:ext>
              </a:extLst>
            </p:cNvPr>
            <p:cNvCxnSpPr>
              <a:cxnSpLocks/>
            </p:cNvCxnSpPr>
            <p:nvPr/>
          </p:nvCxnSpPr>
          <p:spPr>
            <a:xfrm>
              <a:off x="12804526" y="9338160"/>
              <a:ext cx="2028106" cy="0"/>
            </a:xfrm>
            <a:prstGeom prst="line">
              <a:avLst/>
            </a:prstGeom>
            <a:ln w="63500">
              <a:solidFill>
                <a:srgbClr val="C5A4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모서리가 둥근 직사각형 29">
            <a:extLst>
              <a:ext uri="{FF2B5EF4-FFF2-40B4-BE49-F238E27FC236}">
                <a16:creationId xmlns:a16="http://schemas.microsoft.com/office/drawing/2014/main" id="{5E07F173-8B83-46BF-8BE8-3A2DB8D34DE1}"/>
              </a:ext>
            </a:extLst>
          </p:cNvPr>
          <p:cNvSpPr/>
          <p:nvPr/>
        </p:nvSpPr>
        <p:spPr>
          <a:xfrm>
            <a:off x="2591450" y="1986993"/>
            <a:ext cx="3021459" cy="4532188"/>
          </a:xfrm>
          <a:prstGeom prst="rect">
            <a:avLst/>
          </a:prstGeom>
          <a:solidFill>
            <a:schemeClr val="tx1">
              <a:alpha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108000" rtlCol="0" anchor="t"/>
          <a:lstStyle/>
          <a:p>
            <a:pPr algn="r"/>
            <a:endParaRPr lang="ko-KR" altLang="en-US" b="1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pic>
        <p:nvPicPr>
          <p:cNvPr id="17" name="그림 16" descr="실내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10A86177-022B-4F48-B848-1E9FDD21358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71" t="15185" r="53623" b="5034"/>
          <a:stretch/>
        </p:blipFill>
        <p:spPr>
          <a:xfrm>
            <a:off x="2590741" y="1986993"/>
            <a:ext cx="3021460" cy="4532175"/>
          </a:xfrm>
          <a:prstGeom prst="rect">
            <a:avLst/>
          </a:prstGeom>
        </p:spPr>
      </p:pic>
      <p:sp>
        <p:nvSpPr>
          <p:cNvPr id="18" name="한쪽 모서리가 둥근 사각형 30">
            <a:extLst>
              <a:ext uri="{FF2B5EF4-FFF2-40B4-BE49-F238E27FC236}">
                <a16:creationId xmlns:a16="http://schemas.microsoft.com/office/drawing/2014/main" id="{7D72DEB4-4140-46FE-A682-C393BC00A7B2}"/>
              </a:ext>
            </a:extLst>
          </p:cNvPr>
          <p:cNvSpPr/>
          <p:nvPr/>
        </p:nvSpPr>
        <p:spPr>
          <a:xfrm>
            <a:off x="2585987" y="1986993"/>
            <a:ext cx="3021459" cy="4532188"/>
          </a:xfrm>
          <a:prstGeom prst="snip1Rect">
            <a:avLst>
              <a:gd name="adj" fmla="val 29640"/>
            </a:avLst>
          </a:prstGeom>
          <a:solidFill>
            <a:schemeClr val="tx2">
              <a:lumMod val="75000"/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CD0B707-BF13-4C2E-A9CB-3F208CB4CD61}"/>
              </a:ext>
            </a:extLst>
          </p:cNvPr>
          <p:cNvSpPr/>
          <p:nvPr/>
        </p:nvSpPr>
        <p:spPr>
          <a:xfrm>
            <a:off x="2590742" y="1986993"/>
            <a:ext cx="3021459" cy="4532188"/>
          </a:xfrm>
          <a:custGeom>
            <a:avLst/>
            <a:gdLst>
              <a:gd name="connsiteX0" fmla="*/ 0 w 2114550"/>
              <a:gd name="connsiteY0" fmla="*/ 3169636 h 3171825"/>
              <a:gd name="connsiteX1" fmla="*/ 2114550 w 2114550"/>
              <a:gd name="connsiteY1" fmla="*/ 3169636 h 3171825"/>
              <a:gd name="connsiteX2" fmla="*/ 2114550 w 2114550"/>
              <a:gd name="connsiteY2" fmla="*/ 3171825 h 3171825"/>
              <a:gd name="connsiteX3" fmla="*/ 0 w 2114550"/>
              <a:gd name="connsiteY3" fmla="*/ 3171825 h 3171825"/>
              <a:gd name="connsiteX4" fmla="*/ 1489986 w 2114550"/>
              <a:gd name="connsiteY4" fmla="*/ 0 h 3171825"/>
              <a:gd name="connsiteX5" fmla="*/ 2114550 w 2114550"/>
              <a:gd name="connsiteY5" fmla="*/ 0 h 3171825"/>
              <a:gd name="connsiteX6" fmla="*/ 2114550 w 2114550"/>
              <a:gd name="connsiteY6" fmla="*/ 624564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550" h="3171825">
                <a:moveTo>
                  <a:pt x="0" y="3169636"/>
                </a:moveTo>
                <a:lnTo>
                  <a:pt x="2114550" y="3169636"/>
                </a:lnTo>
                <a:lnTo>
                  <a:pt x="2114550" y="3171825"/>
                </a:lnTo>
                <a:lnTo>
                  <a:pt x="0" y="3171825"/>
                </a:lnTo>
                <a:close/>
                <a:moveTo>
                  <a:pt x="1489986" y="0"/>
                </a:moveTo>
                <a:lnTo>
                  <a:pt x="2114550" y="0"/>
                </a:lnTo>
                <a:lnTo>
                  <a:pt x="2114550" y="62456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108000" rtlCol="0" anchor="t">
            <a:noAutofit/>
          </a:bodyPr>
          <a:lstStyle/>
          <a:p>
            <a:pPr algn="r"/>
            <a:endParaRPr lang="ko-KR" altLang="en-US" b="1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146113-2DED-4524-A7D8-95D40C5A9F03}"/>
              </a:ext>
            </a:extLst>
          </p:cNvPr>
          <p:cNvSpPr txBox="1"/>
          <p:nvPr/>
        </p:nvSpPr>
        <p:spPr>
          <a:xfrm>
            <a:off x="5105310" y="1986993"/>
            <a:ext cx="5130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>
                <a:solidFill>
                  <a:prstClr val="white"/>
                </a:solidFill>
                <a:ea typeface="나눔바른고딕" panose="020B0600000101010101" charset="-127"/>
              </a:rPr>
              <a:t>A</a:t>
            </a:r>
            <a:endParaRPr lang="ko-KR" altLang="en-US" sz="3200" b="1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1" name="모서리가 둥근 직사각형 29">
            <a:extLst>
              <a:ext uri="{FF2B5EF4-FFF2-40B4-BE49-F238E27FC236}">
                <a16:creationId xmlns:a16="http://schemas.microsoft.com/office/drawing/2014/main" id="{E6AC301D-203B-4E10-9AB3-E4551093A316}"/>
              </a:ext>
            </a:extLst>
          </p:cNvPr>
          <p:cNvSpPr/>
          <p:nvPr/>
        </p:nvSpPr>
        <p:spPr>
          <a:xfrm>
            <a:off x="7562395" y="1986993"/>
            <a:ext cx="3021458" cy="4532188"/>
          </a:xfrm>
          <a:prstGeom prst="rect">
            <a:avLst/>
          </a:prstGeom>
          <a:solidFill>
            <a:schemeClr val="tx1">
              <a:alpha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108000" rtlCol="0" anchor="t"/>
          <a:lstStyle/>
          <a:p>
            <a:pPr algn="r"/>
            <a:endParaRPr lang="ko-KR" altLang="en-US" b="1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pic>
        <p:nvPicPr>
          <p:cNvPr id="22" name="그림 21" descr="사람, 실내, 앉아있는, 테이블이(가) 표시된 사진&#10;&#10;자동 생성된 설명">
            <a:extLst>
              <a:ext uri="{FF2B5EF4-FFF2-40B4-BE49-F238E27FC236}">
                <a16:creationId xmlns:a16="http://schemas.microsoft.com/office/drawing/2014/main" id="{BC51CB70-80B9-406C-AAD3-6756E70BE94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t="11581" r="37155"/>
          <a:stretch/>
        </p:blipFill>
        <p:spPr>
          <a:xfrm>
            <a:off x="7554702" y="1986993"/>
            <a:ext cx="3021458" cy="4532176"/>
          </a:xfrm>
          <a:prstGeom prst="rect">
            <a:avLst/>
          </a:prstGeom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20EB8784-5CFC-4BA7-8207-3EEE1617FED1}"/>
              </a:ext>
            </a:extLst>
          </p:cNvPr>
          <p:cNvSpPr/>
          <p:nvPr/>
        </p:nvSpPr>
        <p:spPr>
          <a:xfrm>
            <a:off x="7567858" y="1986993"/>
            <a:ext cx="3021458" cy="4532188"/>
          </a:xfrm>
          <a:custGeom>
            <a:avLst/>
            <a:gdLst>
              <a:gd name="connsiteX0" fmla="*/ 0 w 2114550"/>
              <a:gd name="connsiteY0" fmla="*/ 3169636 h 3171825"/>
              <a:gd name="connsiteX1" fmla="*/ 2114550 w 2114550"/>
              <a:gd name="connsiteY1" fmla="*/ 3169636 h 3171825"/>
              <a:gd name="connsiteX2" fmla="*/ 2114550 w 2114550"/>
              <a:gd name="connsiteY2" fmla="*/ 3171825 h 3171825"/>
              <a:gd name="connsiteX3" fmla="*/ 0 w 2114550"/>
              <a:gd name="connsiteY3" fmla="*/ 3171825 h 3171825"/>
              <a:gd name="connsiteX4" fmla="*/ 1489986 w 2114550"/>
              <a:gd name="connsiteY4" fmla="*/ 0 h 3171825"/>
              <a:gd name="connsiteX5" fmla="*/ 2114550 w 2114550"/>
              <a:gd name="connsiteY5" fmla="*/ 0 h 3171825"/>
              <a:gd name="connsiteX6" fmla="*/ 2114550 w 2114550"/>
              <a:gd name="connsiteY6" fmla="*/ 624564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550" h="3171825">
                <a:moveTo>
                  <a:pt x="0" y="3169636"/>
                </a:moveTo>
                <a:lnTo>
                  <a:pt x="2114550" y="3169636"/>
                </a:lnTo>
                <a:lnTo>
                  <a:pt x="2114550" y="3171825"/>
                </a:lnTo>
                <a:lnTo>
                  <a:pt x="0" y="3171825"/>
                </a:lnTo>
                <a:close/>
                <a:moveTo>
                  <a:pt x="1489986" y="0"/>
                </a:moveTo>
                <a:lnTo>
                  <a:pt x="2114550" y="0"/>
                </a:lnTo>
                <a:lnTo>
                  <a:pt x="2114550" y="62456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108000" rtlCol="0" anchor="t">
            <a:noAutofit/>
          </a:bodyPr>
          <a:lstStyle/>
          <a:p>
            <a:pPr algn="r"/>
            <a:endParaRPr lang="ko-KR" altLang="en-US" b="1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4970E7-FE8D-440C-896E-5D383F2D6DB0}"/>
              </a:ext>
            </a:extLst>
          </p:cNvPr>
          <p:cNvSpPr txBox="1"/>
          <p:nvPr/>
        </p:nvSpPr>
        <p:spPr>
          <a:xfrm>
            <a:off x="10071663" y="1986993"/>
            <a:ext cx="5130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>
                <a:solidFill>
                  <a:prstClr val="white"/>
                </a:solidFill>
                <a:ea typeface="나눔바른고딕" panose="020B0600000101010101" charset="-127"/>
              </a:rPr>
              <a:t>B</a:t>
            </a:r>
            <a:endParaRPr lang="ko-KR" altLang="en-US" sz="3200" b="1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56" name="한쪽 모서리가 둥근 사각형 30">
            <a:extLst>
              <a:ext uri="{FF2B5EF4-FFF2-40B4-BE49-F238E27FC236}">
                <a16:creationId xmlns:a16="http://schemas.microsoft.com/office/drawing/2014/main" id="{77695D51-0B0B-40B3-BEAC-3099289C795D}"/>
              </a:ext>
            </a:extLst>
          </p:cNvPr>
          <p:cNvSpPr/>
          <p:nvPr/>
        </p:nvSpPr>
        <p:spPr>
          <a:xfrm>
            <a:off x="7553831" y="1986993"/>
            <a:ext cx="3021458" cy="4532907"/>
          </a:xfrm>
          <a:prstGeom prst="snip1Rect">
            <a:avLst>
              <a:gd name="adj" fmla="val 29640"/>
            </a:avLst>
          </a:prstGeom>
          <a:solidFill>
            <a:schemeClr val="tx2">
              <a:lumMod val="75000"/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51" name="모서리가 둥근 직사각형 29">
            <a:extLst>
              <a:ext uri="{FF2B5EF4-FFF2-40B4-BE49-F238E27FC236}">
                <a16:creationId xmlns:a16="http://schemas.microsoft.com/office/drawing/2014/main" id="{913B37FA-198D-4A8A-9433-0EBE00DA2EB6}"/>
              </a:ext>
            </a:extLst>
          </p:cNvPr>
          <p:cNvSpPr/>
          <p:nvPr/>
        </p:nvSpPr>
        <p:spPr>
          <a:xfrm>
            <a:off x="12553599" y="1986993"/>
            <a:ext cx="3021458" cy="4532187"/>
          </a:xfrm>
          <a:prstGeom prst="rect">
            <a:avLst/>
          </a:prstGeom>
          <a:solidFill>
            <a:schemeClr val="tx1">
              <a:alpha val="5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108000" rtlCol="0" anchor="t"/>
          <a:lstStyle/>
          <a:p>
            <a:pPr algn="r"/>
            <a:endParaRPr lang="ko-KR" altLang="en-US" b="1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pic>
        <p:nvPicPr>
          <p:cNvPr id="53" name="그림 52" descr="시계이(가) 표시된 사진&#10;&#10;자동 생성된 설명">
            <a:extLst>
              <a:ext uri="{FF2B5EF4-FFF2-40B4-BE49-F238E27FC236}">
                <a16:creationId xmlns:a16="http://schemas.microsoft.com/office/drawing/2014/main" id="{DA6E540D-1F05-4DFF-8CFD-B9048F1BAE4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13" r="61815" b="5169"/>
          <a:stretch/>
        </p:blipFill>
        <p:spPr>
          <a:xfrm>
            <a:off x="12553599" y="1986993"/>
            <a:ext cx="3021458" cy="4532175"/>
          </a:xfrm>
          <a:prstGeom prst="rect">
            <a:avLst/>
          </a:prstGeom>
        </p:spPr>
      </p:pic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A4817FD5-4248-4736-8184-2467E65AEBAF}"/>
              </a:ext>
            </a:extLst>
          </p:cNvPr>
          <p:cNvSpPr/>
          <p:nvPr/>
        </p:nvSpPr>
        <p:spPr>
          <a:xfrm>
            <a:off x="12552076" y="1986993"/>
            <a:ext cx="3021458" cy="4532187"/>
          </a:xfrm>
          <a:custGeom>
            <a:avLst/>
            <a:gdLst>
              <a:gd name="connsiteX0" fmla="*/ 0 w 2114550"/>
              <a:gd name="connsiteY0" fmla="*/ 3169636 h 3171825"/>
              <a:gd name="connsiteX1" fmla="*/ 2114550 w 2114550"/>
              <a:gd name="connsiteY1" fmla="*/ 3169636 h 3171825"/>
              <a:gd name="connsiteX2" fmla="*/ 2114550 w 2114550"/>
              <a:gd name="connsiteY2" fmla="*/ 3171825 h 3171825"/>
              <a:gd name="connsiteX3" fmla="*/ 0 w 2114550"/>
              <a:gd name="connsiteY3" fmla="*/ 3171825 h 3171825"/>
              <a:gd name="connsiteX4" fmla="*/ 1489986 w 2114550"/>
              <a:gd name="connsiteY4" fmla="*/ 0 h 3171825"/>
              <a:gd name="connsiteX5" fmla="*/ 2114550 w 2114550"/>
              <a:gd name="connsiteY5" fmla="*/ 0 h 3171825"/>
              <a:gd name="connsiteX6" fmla="*/ 2114550 w 2114550"/>
              <a:gd name="connsiteY6" fmla="*/ 624564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4550" h="3171825">
                <a:moveTo>
                  <a:pt x="0" y="3169636"/>
                </a:moveTo>
                <a:lnTo>
                  <a:pt x="2114550" y="3169636"/>
                </a:lnTo>
                <a:lnTo>
                  <a:pt x="2114550" y="3171825"/>
                </a:lnTo>
                <a:lnTo>
                  <a:pt x="0" y="3171825"/>
                </a:lnTo>
                <a:close/>
                <a:moveTo>
                  <a:pt x="1489986" y="0"/>
                </a:moveTo>
                <a:lnTo>
                  <a:pt x="2114550" y="0"/>
                </a:lnTo>
                <a:lnTo>
                  <a:pt x="2114550" y="62456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108000" rtlCol="0" anchor="t">
            <a:noAutofit/>
          </a:bodyPr>
          <a:lstStyle/>
          <a:p>
            <a:pPr algn="r"/>
            <a:endParaRPr lang="ko-KR" altLang="en-US" b="1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D07B66-D38A-4252-A11C-62205570615D}"/>
              </a:ext>
            </a:extLst>
          </p:cNvPr>
          <p:cNvSpPr txBox="1"/>
          <p:nvPr/>
        </p:nvSpPr>
        <p:spPr>
          <a:xfrm>
            <a:off x="15055882" y="1986993"/>
            <a:ext cx="513061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>
                <a:solidFill>
                  <a:prstClr val="white"/>
                </a:solidFill>
                <a:ea typeface="나눔바른고딕" panose="020B0600000101010101" charset="-127"/>
              </a:rPr>
              <a:t>C</a:t>
            </a:r>
            <a:endParaRPr lang="ko-KR" altLang="en-US" sz="3200" b="1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57" name="한쪽 모서리가 둥근 사각형 30">
            <a:extLst>
              <a:ext uri="{FF2B5EF4-FFF2-40B4-BE49-F238E27FC236}">
                <a16:creationId xmlns:a16="http://schemas.microsoft.com/office/drawing/2014/main" id="{86448369-38CB-4255-A8A6-DBE853BEC6BC}"/>
              </a:ext>
            </a:extLst>
          </p:cNvPr>
          <p:cNvSpPr/>
          <p:nvPr/>
        </p:nvSpPr>
        <p:spPr>
          <a:xfrm>
            <a:off x="12575546" y="1986993"/>
            <a:ext cx="3021458" cy="4532187"/>
          </a:xfrm>
          <a:prstGeom prst="snip1Rect">
            <a:avLst>
              <a:gd name="adj" fmla="val 29640"/>
            </a:avLst>
          </a:prstGeom>
          <a:solidFill>
            <a:schemeClr val="tx2">
              <a:lumMod val="75000"/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D7BFB75-E561-4BC0-809B-B63373C24F73}"/>
              </a:ext>
            </a:extLst>
          </p:cNvPr>
          <p:cNvSpPr/>
          <p:nvPr/>
        </p:nvSpPr>
        <p:spPr>
          <a:xfrm>
            <a:off x="7263883" y="6832646"/>
            <a:ext cx="4448252" cy="181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ea typeface="나눔바른고딕" panose="020B0600000101010101" charset="-127"/>
              </a:rPr>
              <a:t>Step 2. 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ea typeface="나눔바른고딕" panose="020B0600000101010101" charset="-127"/>
              </a:rPr>
              <a:t>처방전 관리 시스템</a:t>
            </a:r>
            <a:endParaRPr lang="en-US" altLang="ko-KR" sz="3200" b="1" dirty="0">
              <a:ea typeface="나눔바른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나눔바른고딕" panose="020B0600000101010101" charset="-127"/>
              </a:rPr>
              <a:t>고객 정보가 암호화되어 병원과 약국간의 정보 공유</a:t>
            </a:r>
            <a:r>
              <a:rPr lang="en-US" altLang="ko-KR" sz="1400" dirty="0">
                <a:ea typeface="나눔바른고딕" panose="020B0600000101010101" charset="-127"/>
              </a:rPr>
              <a:t>, </a:t>
            </a:r>
            <a:r>
              <a:rPr lang="ko-KR" altLang="en-US" sz="1400" dirty="0">
                <a:ea typeface="나눔바른고딕" panose="020B0600000101010101" charset="-127"/>
              </a:rPr>
              <a:t>환자의 약 처방 여부 파악 가능</a:t>
            </a:r>
            <a:endParaRPr lang="en-US" altLang="ko-KR" sz="1400" dirty="0">
              <a:ea typeface="나눔바른고딕" panose="020B0600000101010101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E3954DE-ABE6-4FA8-81C4-994F987497A9}"/>
              </a:ext>
            </a:extLst>
          </p:cNvPr>
          <p:cNvSpPr/>
          <p:nvPr/>
        </p:nvSpPr>
        <p:spPr>
          <a:xfrm>
            <a:off x="12552076" y="6832646"/>
            <a:ext cx="3888963" cy="181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ea typeface="나눔바른고딕" panose="020B0600000101010101" charset="-127"/>
              </a:rPr>
              <a:t>Step 3. 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ea typeface="나눔바른고딕" panose="020B0600000101010101" charset="-127"/>
              </a:rPr>
              <a:t>무인 관리 시스템</a:t>
            </a:r>
            <a:endParaRPr lang="en-US" altLang="ko-KR" sz="3200" b="1" dirty="0">
              <a:ea typeface="나눔바른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나눔바른고딕" panose="020B0600000101010101" charset="-127"/>
              </a:rPr>
              <a:t>안면인식과 이중 보안을 이용한 회원 개인 정보</a:t>
            </a:r>
            <a:endParaRPr lang="en-US" altLang="ko-KR" sz="1400" dirty="0">
              <a:ea typeface="나눔바른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나눔바른고딕" panose="020B0600000101010101" charset="-127"/>
              </a:rPr>
              <a:t>및 건강관리</a:t>
            </a:r>
            <a:r>
              <a:rPr lang="en-US" altLang="ko-KR" sz="1400" dirty="0">
                <a:ea typeface="나눔바른고딕" panose="020B0600000101010101" charset="-127"/>
              </a:rPr>
              <a:t>(</a:t>
            </a:r>
            <a:r>
              <a:rPr lang="ko-KR" altLang="en-US" sz="1400" dirty="0">
                <a:ea typeface="나눔바른고딕" panose="020B0600000101010101" charset="-127"/>
              </a:rPr>
              <a:t>진료차트 분석</a:t>
            </a:r>
            <a:r>
              <a:rPr lang="en-US" altLang="ko-KR" sz="1400" dirty="0">
                <a:ea typeface="나눔바른고딕" panose="020B0600000101010101" charset="-127"/>
              </a:rPr>
              <a:t>)</a:t>
            </a: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3BEF43BF-5BA0-4F71-9C31-E63A1CD1C149}"/>
              </a:ext>
            </a:extLst>
          </p:cNvPr>
          <p:cNvGrpSpPr/>
          <p:nvPr/>
        </p:nvGrpSpPr>
        <p:grpSpPr>
          <a:xfrm>
            <a:off x="2585987" y="9170304"/>
            <a:ext cx="3021459" cy="0"/>
            <a:chOff x="2585987" y="9170304"/>
            <a:chExt cx="3021459" cy="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15CF688-EEEF-44F0-B59A-EE56E1870768}"/>
                </a:ext>
              </a:extLst>
            </p:cNvPr>
            <p:cNvCxnSpPr>
              <a:cxnSpLocks/>
            </p:cNvCxnSpPr>
            <p:nvPr/>
          </p:nvCxnSpPr>
          <p:spPr>
            <a:xfrm>
              <a:off x="2722179" y="9170304"/>
              <a:ext cx="556416" cy="0"/>
            </a:xfrm>
            <a:prstGeom prst="line">
              <a:avLst/>
            </a:prstGeom>
            <a:ln w="63500">
              <a:solidFill>
                <a:srgbClr val="C5A4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E9501EF-E834-47CB-9543-8F96AC34BD9E}"/>
                </a:ext>
              </a:extLst>
            </p:cNvPr>
            <p:cNvCxnSpPr>
              <a:cxnSpLocks/>
            </p:cNvCxnSpPr>
            <p:nvPr/>
          </p:nvCxnSpPr>
          <p:spPr>
            <a:xfrm>
              <a:off x="2722179" y="9170304"/>
              <a:ext cx="2885267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195DAB7B-06C0-43A8-B828-9BD52854D94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987" y="9170304"/>
              <a:ext cx="692608" cy="0"/>
            </a:xfrm>
            <a:prstGeom prst="line">
              <a:avLst/>
            </a:prstGeom>
            <a:ln w="63500">
              <a:solidFill>
                <a:srgbClr val="C5A4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344061"/>
      </p:ext>
    </p:extLst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70"/>
            <a:ext cx="1921680" cy="692498"/>
          </a:xfrm>
          <a:prstGeom prst="rect">
            <a:avLst/>
          </a:prstGeom>
          <a:noFill/>
        </p:spPr>
        <p:txBody>
          <a:bodyPr wrap="none" lIns="137160" tIns="68580" rIns="137160" bIns="68580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EC21ED-B47A-45C7-A6F2-96B79E165BCE}"/>
              </a:ext>
            </a:extLst>
          </p:cNvPr>
          <p:cNvGrpSpPr/>
          <p:nvPr/>
        </p:nvGrpSpPr>
        <p:grpSpPr>
          <a:xfrm>
            <a:off x="2" y="592097"/>
            <a:ext cx="506027" cy="3778389"/>
            <a:chOff x="1" y="592096"/>
            <a:chExt cx="506027" cy="377838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EF821AA-8278-4420-867E-66572F103907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4C5CC08C-3E4A-47FD-B5D3-03B0D005B8EB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E989CFBD-46DF-42DF-A114-28390F6C8B18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951DB00-1791-48B3-8991-C92CEBCD45B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F6598856-92E3-4C1D-A9FF-6FD2811875A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47182611-1486-4908-A4A2-1061F640ACB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54B4C4CC-9708-465E-AA58-B471230420B4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B27E519-8DBF-4C6C-8A0B-154C35329A73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675E823A-CBDD-4371-AEAD-813E76C2FE06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DCCA4FED-A84D-40FF-8628-D6BF4554FFA9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4F79B409-4CBB-42E7-8866-A50B747C6956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70D7B199-138E-490F-9815-C3E023EBA8C0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F7C2691-1010-4235-BFEC-F86451DD2335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79D936A3-9B77-4004-986F-776FCDC22F9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Group 20">
              <a:extLst>
                <a:ext uri="{FF2B5EF4-FFF2-40B4-BE49-F238E27FC236}">
                  <a16:creationId xmlns:a16="http://schemas.microsoft.com/office/drawing/2014/main" id="{39D51030-F869-41A2-9E47-ACDC40426F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56C21D36-2590-4EAE-8984-FF3CBB986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40178797-4281-456F-A9ED-79AFB587D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095E69C-69E8-4F59-B522-657AAF9E6D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453FD88D-9D67-49DB-97CD-E392729A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6CECEFA-ABEF-4DA3-91DE-D50EF8B1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자유형 23">
              <a:extLst>
                <a:ext uri="{FF2B5EF4-FFF2-40B4-BE49-F238E27FC236}">
                  <a16:creationId xmlns:a16="http://schemas.microsoft.com/office/drawing/2014/main" id="{F5D401ED-8BB7-4584-8A4A-6CEE2281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39A1250-304C-40C0-BA0C-723856A10E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0C848A95-4767-4CD7-BC94-3EF511E1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13E1ABC-C305-4194-BB34-A20CC63FA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3"/>
            <a:ext cx="5035302" cy="7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1687712-F0A7-46FA-A6D3-A2A390C9E113}"/>
              </a:ext>
            </a:extLst>
          </p:cNvPr>
          <p:cNvGrpSpPr/>
          <p:nvPr/>
        </p:nvGrpSpPr>
        <p:grpSpPr>
          <a:xfrm>
            <a:off x="2939227" y="1096259"/>
            <a:ext cx="11317343" cy="9190743"/>
            <a:chOff x="3659306" y="1096258"/>
            <a:chExt cx="11317342" cy="9190743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310CB59-7399-421A-847F-658DCC135634}"/>
                </a:ext>
              </a:extLst>
            </p:cNvPr>
            <p:cNvGrpSpPr/>
            <p:nvPr/>
          </p:nvGrpSpPr>
          <p:grpSpPr>
            <a:xfrm>
              <a:off x="3659306" y="5820796"/>
              <a:ext cx="8904669" cy="4466205"/>
              <a:chOff x="334298" y="3692013"/>
              <a:chExt cx="6312309" cy="3165987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30E3F724-0464-416C-9F49-E61947616117}"/>
                  </a:ext>
                </a:extLst>
              </p:cNvPr>
              <p:cNvSpPr/>
              <p:nvPr/>
            </p:nvSpPr>
            <p:spPr>
              <a:xfrm>
                <a:off x="1641987" y="3692013"/>
                <a:ext cx="5004620" cy="3165987"/>
              </a:xfrm>
              <a:prstGeom prst="parallelogram">
                <a:avLst>
                  <a:gd name="adj" fmla="val 116903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7E5FCD29-6CD3-436A-B598-9C4AEDD53B39}"/>
                  </a:ext>
                </a:extLst>
              </p:cNvPr>
              <p:cNvSpPr/>
              <p:nvPr/>
            </p:nvSpPr>
            <p:spPr>
              <a:xfrm>
                <a:off x="334298" y="3692013"/>
                <a:ext cx="6012426" cy="3165987"/>
              </a:xfrm>
              <a:prstGeom prst="parallelogram">
                <a:avLst>
                  <a:gd name="adj" fmla="val 157276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평행 사변형 55">
                <a:extLst>
                  <a:ext uri="{FF2B5EF4-FFF2-40B4-BE49-F238E27FC236}">
                    <a16:creationId xmlns:a16="http://schemas.microsoft.com/office/drawing/2014/main" id="{309FA289-A880-4DB6-BD3B-6CF5483E2930}"/>
                  </a:ext>
                </a:extLst>
              </p:cNvPr>
              <p:cNvSpPr/>
              <p:nvPr/>
            </p:nvSpPr>
            <p:spPr>
              <a:xfrm>
                <a:off x="1138084" y="3692013"/>
                <a:ext cx="5508523" cy="3165987"/>
              </a:xfrm>
              <a:prstGeom prst="parallelogram">
                <a:avLst>
                  <a:gd name="adj" fmla="val 157276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BBB98C0-F1DD-4C28-B650-774EDDA61B00}"/>
                </a:ext>
              </a:extLst>
            </p:cNvPr>
            <p:cNvGrpSpPr/>
            <p:nvPr/>
          </p:nvGrpSpPr>
          <p:grpSpPr>
            <a:xfrm>
              <a:off x="10676974" y="2207031"/>
              <a:ext cx="3976775" cy="3613766"/>
              <a:chOff x="5308958" y="1130300"/>
              <a:chExt cx="2819042" cy="2561713"/>
            </a:xfrm>
            <a:solidFill>
              <a:srgbClr val="0038A8"/>
            </a:solidFill>
          </p:grpSpPr>
          <p:sp>
            <p:nvSpPr>
              <p:cNvPr id="58" name="평행 사변형 57">
                <a:extLst>
                  <a:ext uri="{FF2B5EF4-FFF2-40B4-BE49-F238E27FC236}">
                    <a16:creationId xmlns:a16="http://schemas.microsoft.com/office/drawing/2014/main" id="{287EBB4F-5A8B-42A6-9E31-A15769AEAB5F}"/>
                  </a:ext>
                </a:extLst>
              </p:cNvPr>
              <p:cNvSpPr/>
              <p:nvPr/>
            </p:nvSpPr>
            <p:spPr>
              <a:xfrm>
                <a:off x="5308958" y="1130300"/>
                <a:ext cx="2819041" cy="2561713"/>
              </a:xfrm>
              <a:prstGeom prst="parallelogram">
                <a:avLst>
                  <a:gd name="adj" fmla="val 7431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평행 사변형 58">
                <a:extLst>
                  <a:ext uri="{FF2B5EF4-FFF2-40B4-BE49-F238E27FC236}">
                    <a16:creationId xmlns:a16="http://schemas.microsoft.com/office/drawing/2014/main" id="{AD5B57CA-D8E7-4F7B-8995-17E51D85A798}"/>
                  </a:ext>
                </a:extLst>
              </p:cNvPr>
              <p:cNvSpPr/>
              <p:nvPr/>
            </p:nvSpPr>
            <p:spPr>
              <a:xfrm>
                <a:off x="5740990" y="1130300"/>
                <a:ext cx="2387010" cy="2561713"/>
              </a:xfrm>
              <a:prstGeom prst="parallelogram">
                <a:avLst>
                  <a:gd name="adj" fmla="val 6261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37823C29-2F4E-4C75-8D12-731208C9C9D2}"/>
                </a:ext>
              </a:extLst>
            </p:cNvPr>
            <p:cNvSpPr/>
            <p:nvPr/>
          </p:nvSpPr>
          <p:spPr>
            <a:xfrm>
              <a:off x="12844683" y="1096258"/>
              <a:ext cx="2131965" cy="1272013"/>
            </a:xfrm>
            <a:prstGeom prst="triangle">
              <a:avLst>
                <a:gd name="adj" fmla="val 74370"/>
              </a:avLst>
            </a:prstGeom>
            <a:solidFill>
              <a:srgbClr val="003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320393" y="3021699"/>
            <a:ext cx="5375338" cy="6853293"/>
            <a:chOff x="1320393" y="3021699"/>
            <a:chExt cx="5375338" cy="685329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DB39859-D1DC-4581-B82A-366459496676}"/>
                </a:ext>
              </a:extLst>
            </p:cNvPr>
            <p:cNvGrpSpPr/>
            <p:nvPr/>
          </p:nvGrpSpPr>
          <p:grpSpPr>
            <a:xfrm>
              <a:off x="1320393" y="3021699"/>
              <a:ext cx="4871951" cy="1409505"/>
              <a:chOff x="1560373" y="2987683"/>
              <a:chExt cx="4871951" cy="140950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F9044DD-7011-4415-8112-315325B088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1560373" y="2987683"/>
                <a:ext cx="4871951" cy="140950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7F4727C-69B2-4872-B71D-5B9C6FF8E7CD}"/>
                  </a:ext>
                </a:extLst>
              </p:cNvPr>
              <p:cNvSpPr/>
              <p:nvPr/>
            </p:nvSpPr>
            <p:spPr>
              <a:xfrm>
                <a:off x="1632117" y="3276794"/>
                <a:ext cx="458668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5884983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2400" b="1" dirty="0">
                    <a:solidFill>
                      <a:srgbClr val="002060">
                        <a:alpha val="100000"/>
                      </a:srgbClr>
                    </a:solidFill>
                    <a:latin typeface="나눔바른고딕"/>
                    <a:ea typeface="나눔바른고딕"/>
                  </a:rPr>
                  <a:t>경쟁력 있는 협업 플랫폼</a:t>
                </a:r>
                <a:endParaRPr lang="en-US" altLang="ko-KR" sz="2400" b="1" dirty="0">
                  <a:solidFill>
                    <a:srgbClr val="002060">
                      <a:alpha val="100000"/>
                    </a:srgbClr>
                  </a:solidFill>
                  <a:latin typeface="나눔바른고딕"/>
                  <a:ea typeface="나눔바른고딕"/>
                </a:endParaRPr>
              </a:p>
              <a:p>
                <a:pPr algn="r" defTabSz="5884983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2000" dirty="0">
                    <a:latin typeface="나눔바른고딕"/>
                    <a:ea typeface="나눔바른고딕"/>
                  </a:rPr>
                  <a:t>비대면 원격 업무를 돕는 협업 툴 관심 증가</a:t>
                </a:r>
                <a:endParaRPr lang="en-US" altLang="ko-KR" sz="2000" dirty="0">
                  <a:latin typeface="나눔바른고딕"/>
                  <a:ea typeface="나눔바른고딕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74C9C86F-F568-4799-B93E-D2190D6CE34D}"/>
                </a:ext>
              </a:extLst>
            </p:cNvPr>
            <p:cNvGrpSpPr/>
            <p:nvPr/>
          </p:nvGrpSpPr>
          <p:grpSpPr>
            <a:xfrm>
              <a:off x="1571248" y="4308220"/>
              <a:ext cx="5124483" cy="5566772"/>
              <a:chOff x="1971541" y="4127114"/>
              <a:chExt cx="5099287" cy="5746817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8746D0C0-633F-4A59-A053-785B8347A3D9}"/>
                  </a:ext>
                </a:extLst>
              </p:cNvPr>
              <p:cNvGrpSpPr/>
              <p:nvPr/>
            </p:nvGrpSpPr>
            <p:grpSpPr>
              <a:xfrm>
                <a:off x="5033971" y="7837074"/>
                <a:ext cx="2036857" cy="2036857"/>
                <a:chOff x="6263809" y="3682107"/>
                <a:chExt cx="865635" cy="865635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8A0106EA-4C6A-4403-AEF6-7F887F185DFB}"/>
                    </a:ext>
                  </a:extLst>
                </p:cNvPr>
                <p:cNvSpPr/>
                <p:nvPr/>
              </p:nvSpPr>
              <p:spPr>
                <a:xfrm>
                  <a:off x="6263809" y="3682107"/>
                  <a:ext cx="865635" cy="865635"/>
                </a:xfrm>
                <a:prstGeom prst="ellipse">
                  <a:avLst/>
                </a:prstGeom>
                <a:solidFill>
                  <a:srgbClr val="FCAF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EA027BBE-536D-4840-8E81-6AD130BFFD50}"/>
                    </a:ext>
                  </a:extLst>
                </p:cNvPr>
                <p:cNvGrpSpPr/>
                <p:nvPr/>
              </p:nvGrpSpPr>
              <p:grpSpPr>
                <a:xfrm>
                  <a:off x="6476687" y="3871149"/>
                  <a:ext cx="439877" cy="487550"/>
                  <a:chOff x="4006850" y="1601788"/>
                  <a:chExt cx="322263" cy="357188"/>
                </a:xfrm>
                <a:solidFill>
                  <a:schemeClr val="bg1"/>
                </a:solidFill>
              </p:grpSpPr>
              <p:sp>
                <p:nvSpPr>
                  <p:cNvPr id="74" name="Freeform 17">
                    <a:extLst>
                      <a:ext uri="{FF2B5EF4-FFF2-40B4-BE49-F238E27FC236}">
                        <a16:creationId xmlns:a16="http://schemas.microsoft.com/office/drawing/2014/main" id="{6F727793-BC20-4C88-8B25-0C7CCE22C1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25913" y="1674813"/>
                    <a:ext cx="141288" cy="109538"/>
                  </a:xfrm>
                  <a:custGeom>
                    <a:avLst/>
                    <a:gdLst>
                      <a:gd name="T0" fmla="*/ 680 w 1255"/>
                      <a:gd name="T1" fmla="*/ 0 h 963"/>
                      <a:gd name="T2" fmla="*/ 736 w 1255"/>
                      <a:gd name="T3" fmla="*/ 1 h 963"/>
                      <a:gd name="T4" fmla="*/ 793 w 1255"/>
                      <a:gd name="T5" fmla="*/ 6 h 963"/>
                      <a:gd name="T6" fmla="*/ 849 w 1255"/>
                      <a:gd name="T7" fmla="*/ 17 h 963"/>
                      <a:gd name="T8" fmla="*/ 904 w 1255"/>
                      <a:gd name="T9" fmla="*/ 32 h 963"/>
                      <a:gd name="T10" fmla="*/ 958 w 1255"/>
                      <a:gd name="T11" fmla="*/ 52 h 963"/>
                      <a:gd name="T12" fmla="*/ 1010 w 1255"/>
                      <a:gd name="T13" fmla="*/ 77 h 963"/>
                      <a:gd name="T14" fmla="*/ 1060 w 1255"/>
                      <a:gd name="T15" fmla="*/ 105 h 963"/>
                      <a:gd name="T16" fmla="*/ 1107 w 1255"/>
                      <a:gd name="T17" fmla="*/ 140 h 963"/>
                      <a:gd name="T18" fmla="*/ 1153 w 1255"/>
                      <a:gd name="T19" fmla="*/ 178 h 963"/>
                      <a:gd name="T20" fmla="*/ 1195 w 1255"/>
                      <a:gd name="T21" fmla="*/ 221 h 963"/>
                      <a:gd name="T22" fmla="*/ 1255 w 1255"/>
                      <a:gd name="T23" fmla="*/ 287 h 963"/>
                      <a:gd name="T24" fmla="*/ 1116 w 1255"/>
                      <a:gd name="T25" fmla="*/ 413 h 963"/>
                      <a:gd name="T26" fmla="*/ 1093 w 1255"/>
                      <a:gd name="T27" fmla="*/ 391 h 963"/>
                      <a:gd name="T28" fmla="*/ 1070 w 1255"/>
                      <a:gd name="T29" fmla="*/ 375 h 963"/>
                      <a:gd name="T30" fmla="*/ 1045 w 1255"/>
                      <a:gd name="T31" fmla="*/ 364 h 963"/>
                      <a:gd name="T32" fmla="*/ 1021 w 1255"/>
                      <a:gd name="T33" fmla="*/ 357 h 963"/>
                      <a:gd name="T34" fmla="*/ 997 w 1255"/>
                      <a:gd name="T35" fmla="*/ 354 h 963"/>
                      <a:gd name="T36" fmla="*/ 974 w 1255"/>
                      <a:gd name="T37" fmla="*/ 354 h 963"/>
                      <a:gd name="T38" fmla="*/ 952 w 1255"/>
                      <a:gd name="T39" fmla="*/ 356 h 963"/>
                      <a:gd name="T40" fmla="*/ 930 w 1255"/>
                      <a:gd name="T41" fmla="*/ 361 h 963"/>
                      <a:gd name="T42" fmla="*/ 911 w 1255"/>
                      <a:gd name="T43" fmla="*/ 367 h 963"/>
                      <a:gd name="T44" fmla="*/ 894 w 1255"/>
                      <a:gd name="T45" fmla="*/ 373 h 963"/>
                      <a:gd name="T46" fmla="*/ 878 w 1255"/>
                      <a:gd name="T47" fmla="*/ 380 h 963"/>
                      <a:gd name="T48" fmla="*/ 866 w 1255"/>
                      <a:gd name="T49" fmla="*/ 386 h 963"/>
                      <a:gd name="T50" fmla="*/ 857 w 1255"/>
                      <a:gd name="T51" fmla="*/ 391 h 963"/>
                      <a:gd name="T52" fmla="*/ 851 w 1255"/>
                      <a:gd name="T53" fmla="*/ 395 h 963"/>
                      <a:gd name="T54" fmla="*/ 849 w 1255"/>
                      <a:gd name="T55" fmla="*/ 396 h 963"/>
                      <a:gd name="T56" fmla="*/ 699 w 1255"/>
                      <a:gd name="T57" fmla="*/ 532 h 963"/>
                      <a:gd name="T58" fmla="*/ 676 w 1255"/>
                      <a:gd name="T59" fmla="*/ 556 h 963"/>
                      <a:gd name="T60" fmla="*/ 657 w 1255"/>
                      <a:gd name="T61" fmla="*/ 581 h 963"/>
                      <a:gd name="T62" fmla="*/ 645 w 1255"/>
                      <a:gd name="T63" fmla="*/ 605 h 963"/>
                      <a:gd name="T64" fmla="*/ 638 w 1255"/>
                      <a:gd name="T65" fmla="*/ 631 h 963"/>
                      <a:gd name="T66" fmla="*/ 635 w 1255"/>
                      <a:gd name="T67" fmla="*/ 654 h 963"/>
                      <a:gd name="T68" fmla="*/ 635 w 1255"/>
                      <a:gd name="T69" fmla="*/ 677 h 963"/>
                      <a:gd name="T70" fmla="*/ 638 w 1255"/>
                      <a:gd name="T71" fmla="*/ 700 h 963"/>
                      <a:gd name="T72" fmla="*/ 643 w 1255"/>
                      <a:gd name="T73" fmla="*/ 720 h 963"/>
                      <a:gd name="T74" fmla="*/ 650 w 1255"/>
                      <a:gd name="T75" fmla="*/ 739 h 963"/>
                      <a:gd name="T76" fmla="*/ 657 w 1255"/>
                      <a:gd name="T77" fmla="*/ 757 h 963"/>
                      <a:gd name="T78" fmla="*/ 666 w 1255"/>
                      <a:gd name="T79" fmla="*/ 771 h 963"/>
                      <a:gd name="T80" fmla="*/ 673 w 1255"/>
                      <a:gd name="T81" fmla="*/ 783 h 963"/>
                      <a:gd name="T82" fmla="*/ 679 w 1255"/>
                      <a:gd name="T83" fmla="*/ 792 h 963"/>
                      <a:gd name="T84" fmla="*/ 684 w 1255"/>
                      <a:gd name="T85" fmla="*/ 799 h 963"/>
                      <a:gd name="T86" fmla="*/ 686 w 1255"/>
                      <a:gd name="T87" fmla="*/ 802 h 963"/>
                      <a:gd name="T88" fmla="*/ 505 w 1255"/>
                      <a:gd name="T89" fmla="*/ 963 h 963"/>
                      <a:gd name="T90" fmla="*/ 0 w 1255"/>
                      <a:gd name="T91" fmla="*/ 400 h 963"/>
                      <a:gd name="T92" fmla="*/ 255 w 1255"/>
                      <a:gd name="T93" fmla="*/ 170 h 963"/>
                      <a:gd name="T94" fmla="*/ 302 w 1255"/>
                      <a:gd name="T95" fmla="*/ 133 h 963"/>
                      <a:gd name="T96" fmla="*/ 352 w 1255"/>
                      <a:gd name="T97" fmla="*/ 99 h 963"/>
                      <a:gd name="T98" fmla="*/ 403 w 1255"/>
                      <a:gd name="T99" fmla="*/ 71 h 963"/>
                      <a:gd name="T100" fmla="*/ 457 w 1255"/>
                      <a:gd name="T101" fmla="*/ 46 h 963"/>
                      <a:gd name="T102" fmla="*/ 511 w 1255"/>
                      <a:gd name="T103" fmla="*/ 28 h 963"/>
                      <a:gd name="T104" fmla="*/ 567 w 1255"/>
                      <a:gd name="T105" fmla="*/ 13 h 963"/>
                      <a:gd name="T106" fmla="*/ 623 w 1255"/>
                      <a:gd name="T107" fmla="*/ 4 h 963"/>
                      <a:gd name="T108" fmla="*/ 680 w 1255"/>
                      <a:gd name="T109" fmla="*/ 0 h 9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255" h="963">
                        <a:moveTo>
                          <a:pt x="680" y="0"/>
                        </a:moveTo>
                        <a:lnTo>
                          <a:pt x="736" y="1"/>
                        </a:lnTo>
                        <a:lnTo>
                          <a:pt x="793" y="6"/>
                        </a:lnTo>
                        <a:lnTo>
                          <a:pt x="849" y="17"/>
                        </a:lnTo>
                        <a:lnTo>
                          <a:pt x="904" y="32"/>
                        </a:lnTo>
                        <a:lnTo>
                          <a:pt x="958" y="52"/>
                        </a:lnTo>
                        <a:lnTo>
                          <a:pt x="1010" y="77"/>
                        </a:lnTo>
                        <a:lnTo>
                          <a:pt x="1060" y="105"/>
                        </a:lnTo>
                        <a:lnTo>
                          <a:pt x="1107" y="140"/>
                        </a:lnTo>
                        <a:lnTo>
                          <a:pt x="1153" y="178"/>
                        </a:lnTo>
                        <a:lnTo>
                          <a:pt x="1195" y="221"/>
                        </a:lnTo>
                        <a:lnTo>
                          <a:pt x="1255" y="287"/>
                        </a:lnTo>
                        <a:lnTo>
                          <a:pt x="1116" y="413"/>
                        </a:lnTo>
                        <a:lnTo>
                          <a:pt x="1093" y="391"/>
                        </a:lnTo>
                        <a:lnTo>
                          <a:pt x="1070" y="375"/>
                        </a:lnTo>
                        <a:lnTo>
                          <a:pt x="1045" y="364"/>
                        </a:lnTo>
                        <a:lnTo>
                          <a:pt x="1021" y="357"/>
                        </a:lnTo>
                        <a:lnTo>
                          <a:pt x="997" y="354"/>
                        </a:lnTo>
                        <a:lnTo>
                          <a:pt x="974" y="354"/>
                        </a:lnTo>
                        <a:lnTo>
                          <a:pt x="952" y="356"/>
                        </a:lnTo>
                        <a:lnTo>
                          <a:pt x="930" y="361"/>
                        </a:lnTo>
                        <a:lnTo>
                          <a:pt x="911" y="367"/>
                        </a:lnTo>
                        <a:lnTo>
                          <a:pt x="894" y="373"/>
                        </a:lnTo>
                        <a:lnTo>
                          <a:pt x="878" y="380"/>
                        </a:lnTo>
                        <a:lnTo>
                          <a:pt x="866" y="386"/>
                        </a:lnTo>
                        <a:lnTo>
                          <a:pt x="857" y="391"/>
                        </a:lnTo>
                        <a:lnTo>
                          <a:pt x="851" y="395"/>
                        </a:lnTo>
                        <a:lnTo>
                          <a:pt x="849" y="396"/>
                        </a:lnTo>
                        <a:lnTo>
                          <a:pt x="699" y="532"/>
                        </a:lnTo>
                        <a:lnTo>
                          <a:pt x="676" y="556"/>
                        </a:lnTo>
                        <a:lnTo>
                          <a:pt x="657" y="581"/>
                        </a:lnTo>
                        <a:lnTo>
                          <a:pt x="645" y="605"/>
                        </a:lnTo>
                        <a:lnTo>
                          <a:pt x="638" y="631"/>
                        </a:lnTo>
                        <a:lnTo>
                          <a:pt x="635" y="654"/>
                        </a:lnTo>
                        <a:lnTo>
                          <a:pt x="635" y="677"/>
                        </a:lnTo>
                        <a:lnTo>
                          <a:pt x="638" y="700"/>
                        </a:lnTo>
                        <a:lnTo>
                          <a:pt x="643" y="720"/>
                        </a:lnTo>
                        <a:lnTo>
                          <a:pt x="650" y="739"/>
                        </a:lnTo>
                        <a:lnTo>
                          <a:pt x="657" y="757"/>
                        </a:lnTo>
                        <a:lnTo>
                          <a:pt x="666" y="771"/>
                        </a:lnTo>
                        <a:lnTo>
                          <a:pt x="673" y="783"/>
                        </a:lnTo>
                        <a:lnTo>
                          <a:pt x="679" y="792"/>
                        </a:lnTo>
                        <a:lnTo>
                          <a:pt x="684" y="799"/>
                        </a:lnTo>
                        <a:lnTo>
                          <a:pt x="686" y="802"/>
                        </a:lnTo>
                        <a:lnTo>
                          <a:pt x="505" y="963"/>
                        </a:lnTo>
                        <a:lnTo>
                          <a:pt x="0" y="400"/>
                        </a:lnTo>
                        <a:lnTo>
                          <a:pt x="255" y="170"/>
                        </a:lnTo>
                        <a:lnTo>
                          <a:pt x="302" y="133"/>
                        </a:lnTo>
                        <a:lnTo>
                          <a:pt x="352" y="99"/>
                        </a:lnTo>
                        <a:lnTo>
                          <a:pt x="403" y="71"/>
                        </a:lnTo>
                        <a:lnTo>
                          <a:pt x="457" y="46"/>
                        </a:lnTo>
                        <a:lnTo>
                          <a:pt x="511" y="28"/>
                        </a:lnTo>
                        <a:lnTo>
                          <a:pt x="567" y="13"/>
                        </a:lnTo>
                        <a:lnTo>
                          <a:pt x="623" y="4"/>
                        </a:lnTo>
                        <a:lnTo>
                          <a:pt x="68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5" name="Freeform 18">
                    <a:extLst>
                      <a:ext uri="{FF2B5EF4-FFF2-40B4-BE49-F238E27FC236}">
                        <a16:creationId xmlns:a16="http://schemas.microsoft.com/office/drawing/2014/main" id="{B2B4D9AE-BC90-4911-B927-13AF96C949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6850" y="1725613"/>
                    <a:ext cx="234950" cy="233363"/>
                  </a:xfrm>
                  <a:custGeom>
                    <a:avLst/>
                    <a:gdLst>
                      <a:gd name="T0" fmla="*/ 992 w 2072"/>
                      <a:gd name="T1" fmla="*/ 0 h 2058"/>
                      <a:gd name="T2" fmla="*/ 2072 w 2072"/>
                      <a:gd name="T3" fmla="*/ 1204 h 2058"/>
                      <a:gd name="T4" fmla="*/ 1350 w 2072"/>
                      <a:gd name="T5" fmla="*/ 1852 h 2058"/>
                      <a:gd name="T6" fmla="*/ 1309 w 2072"/>
                      <a:gd name="T7" fmla="*/ 1886 h 2058"/>
                      <a:gd name="T8" fmla="*/ 1266 w 2072"/>
                      <a:gd name="T9" fmla="*/ 1916 h 2058"/>
                      <a:gd name="T10" fmla="*/ 1220 w 2072"/>
                      <a:gd name="T11" fmla="*/ 1945 h 2058"/>
                      <a:gd name="T12" fmla="*/ 1172 w 2072"/>
                      <a:gd name="T13" fmla="*/ 1970 h 2058"/>
                      <a:gd name="T14" fmla="*/ 1122 w 2072"/>
                      <a:gd name="T15" fmla="*/ 1993 h 2058"/>
                      <a:gd name="T16" fmla="*/ 1070 w 2072"/>
                      <a:gd name="T17" fmla="*/ 2011 h 2058"/>
                      <a:gd name="T18" fmla="*/ 1018 w 2072"/>
                      <a:gd name="T19" fmla="*/ 2027 h 2058"/>
                      <a:gd name="T20" fmla="*/ 964 w 2072"/>
                      <a:gd name="T21" fmla="*/ 2040 h 2058"/>
                      <a:gd name="T22" fmla="*/ 910 w 2072"/>
                      <a:gd name="T23" fmla="*/ 2050 h 2058"/>
                      <a:gd name="T24" fmla="*/ 856 w 2072"/>
                      <a:gd name="T25" fmla="*/ 2056 h 2058"/>
                      <a:gd name="T26" fmla="*/ 801 w 2072"/>
                      <a:gd name="T27" fmla="*/ 2058 h 2058"/>
                      <a:gd name="T28" fmla="*/ 747 w 2072"/>
                      <a:gd name="T29" fmla="*/ 2057 h 2058"/>
                      <a:gd name="T30" fmla="*/ 694 w 2072"/>
                      <a:gd name="T31" fmla="*/ 2052 h 2058"/>
                      <a:gd name="T32" fmla="*/ 642 w 2072"/>
                      <a:gd name="T33" fmla="*/ 2044 h 2058"/>
                      <a:gd name="T34" fmla="*/ 592 w 2072"/>
                      <a:gd name="T35" fmla="*/ 2032 h 2058"/>
                      <a:gd name="T36" fmla="*/ 542 w 2072"/>
                      <a:gd name="T37" fmla="*/ 2015 h 2058"/>
                      <a:gd name="T38" fmla="*/ 494 w 2072"/>
                      <a:gd name="T39" fmla="*/ 1995 h 2058"/>
                      <a:gd name="T40" fmla="*/ 449 w 2072"/>
                      <a:gd name="T41" fmla="*/ 1971 h 2058"/>
                      <a:gd name="T42" fmla="*/ 406 w 2072"/>
                      <a:gd name="T43" fmla="*/ 1943 h 2058"/>
                      <a:gd name="T44" fmla="*/ 367 w 2072"/>
                      <a:gd name="T45" fmla="*/ 1910 h 2058"/>
                      <a:gd name="T46" fmla="*/ 330 w 2072"/>
                      <a:gd name="T47" fmla="*/ 1874 h 2058"/>
                      <a:gd name="T48" fmla="*/ 138 w 2072"/>
                      <a:gd name="T49" fmla="*/ 1661 h 2058"/>
                      <a:gd name="T50" fmla="*/ 106 w 2072"/>
                      <a:gd name="T51" fmla="*/ 1620 h 2058"/>
                      <a:gd name="T52" fmla="*/ 77 w 2072"/>
                      <a:gd name="T53" fmla="*/ 1577 h 2058"/>
                      <a:gd name="T54" fmla="*/ 54 w 2072"/>
                      <a:gd name="T55" fmla="*/ 1532 h 2058"/>
                      <a:gd name="T56" fmla="*/ 35 w 2072"/>
                      <a:gd name="T57" fmla="*/ 1484 h 2058"/>
                      <a:gd name="T58" fmla="*/ 20 w 2072"/>
                      <a:gd name="T59" fmla="*/ 1435 h 2058"/>
                      <a:gd name="T60" fmla="*/ 9 w 2072"/>
                      <a:gd name="T61" fmla="*/ 1384 h 2058"/>
                      <a:gd name="T62" fmla="*/ 3 w 2072"/>
                      <a:gd name="T63" fmla="*/ 1331 h 2058"/>
                      <a:gd name="T64" fmla="*/ 0 w 2072"/>
                      <a:gd name="T65" fmla="*/ 1278 h 2058"/>
                      <a:gd name="T66" fmla="*/ 1 w 2072"/>
                      <a:gd name="T67" fmla="*/ 1225 h 2058"/>
                      <a:gd name="T68" fmla="*/ 6 w 2072"/>
                      <a:gd name="T69" fmla="*/ 1171 h 2058"/>
                      <a:gd name="T70" fmla="*/ 14 w 2072"/>
                      <a:gd name="T71" fmla="*/ 1117 h 2058"/>
                      <a:gd name="T72" fmla="*/ 26 w 2072"/>
                      <a:gd name="T73" fmla="*/ 1064 h 2058"/>
                      <a:gd name="T74" fmla="*/ 41 w 2072"/>
                      <a:gd name="T75" fmla="*/ 1011 h 2058"/>
                      <a:gd name="T76" fmla="*/ 60 w 2072"/>
                      <a:gd name="T77" fmla="*/ 959 h 2058"/>
                      <a:gd name="T78" fmla="*/ 81 w 2072"/>
                      <a:gd name="T79" fmla="*/ 908 h 2058"/>
                      <a:gd name="T80" fmla="*/ 106 w 2072"/>
                      <a:gd name="T81" fmla="*/ 860 h 2058"/>
                      <a:gd name="T82" fmla="*/ 133 w 2072"/>
                      <a:gd name="T83" fmla="*/ 813 h 2058"/>
                      <a:gd name="T84" fmla="*/ 164 w 2072"/>
                      <a:gd name="T85" fmla="*/ 768 h 2058"/>
                      <a:gd name="T86" fmla="*/ 197 w 2072"/>
                      <a:gd name="T87" fmla="*/ 725 h 2058"/>
                      <a:gd name="T88" fmla="*/ 232 w 2072"/>
                      <a:gd name="T89" fmla="*/ 685 h 2058"/>
                      <a:gd name="T90" fmla="*/ 270 w 2072"/>
                      <a:gd name="T91" fmla="*/ 649 h 2058"/>
                      <a:gd name="T92" fmla="*/ 992 w 2072"/>
                      <a:gd name="T93" fmla="*/ 0 h 20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72" h="2058">
                        <a:moveTo>
                          <a:pt x="992" y="0"/>
                        </a:moveTo>
                        <a:lnTo>
                          <a:pt x="2072" y="1204"/>
                        </a:lnTo>
                        <a:lnTo>
                          <a:pt x="1350" y="1852"/>
                        </a:lnTo>
                        <a:lnTo>
                          <a:pt x="1309" y="1886"/>
                        </a:lnTo>
                        <a:lnTo>
                          <a:pt x="1266" y="1916"/>
                        </a:lnTo>
                        <a:lnTo>
                          <a:pt x="1220" y="1945"/>
                        </a:lnTo>
                        <a:lnTo>
                          <a:pt x="1172" y="1970"/>
                        </a:lnTo>
                        <a:lnTo>
                          <a:pt x="1122" y="1993"/>
                        </a:lnTo>
                        <a:lnTo>
                          <a:pt x="1070" y="2011"/>
                        </a:lnTo>
                        <a:lnTo>
                          <a:pt x="1018" y="2027"/>
                        </a:lnTo>
                        <a:lnTo>
                          <a:pt x="964" y="2040"/>
                        </a:lnTo>
                        <a:lnTo>
                          <a:pt x="910" y="2050"/>
                        </a:lnTo>
                        <a:lnTo>
                          <a:pt x="856" y="2056"/>
                        </a:lnTo>
                        <a:lnTo>
                          <a:pt x="801" y="2058"/>
                        </a:lnTo>
                        <a:lnTo>
                          <a:pt x="747" y="2057"/>
                        </a:lnTo>
                        <a:lnTo>
                          <a:pt x="694" y="2052"/>
                        </a:lnTo>
                        <a:lnTo>
                          <a:pt x="642" y="2044"/>
                        </a:lnTo>
                        <a:lnTo>
                          <a:pt x="592" y="2032"/>
                        </a:lnTo>
                        <a:lnTo>
                          <a:pt x="542" y="2015"/>
                        </a:lnTo>
                        <a:lnTo>
                          <a:pt x="494" y="1995"/>
                        </a:lnTo>
                        <a:lnTo>
                          <a:pt x="449" y="1971"/>
                        </a:lnTo>
                        <a:lnTo>
                          <a:pt x="406" y="1943"/>
                        </a:lnTo>
                        <a:lnTo>
                          <a:pt x="367" y="1910"/>
                        </a:lnTo>
                        <a:lnTo>
                          <a:pt x="330" y="1874"/>
                        </a:lnTo>
                        <a:lnTo>
                          <a:pt x="138" y="1661"/>
                        </a:lnTo>
                        <a:lnTo>
                          <a:pt x="106" y="1620"/>
                        </a:lnTo>
                        <a:lnTo>
                          <a:pt x="77" y="1577"/>
                        </a:lnTo>
                        <a:lnTo>
                          <a:pt x="54" y="1532"/>
                        </a:lnTo>
                        <a:lnTo>
                          <a:pt x="35" y="1484"/>
                        </a:lnTo>
                        <a:lnTo>
                          <a:pt x="20" y="1435"/>
                        </a:lnTo>
                        <a:lnTo>
                          <a:pt x="9" y="1384"/>
                        </a:lnTo>
                        <a:lnTo>
                          <a:pt x="3" y="1331"/>
                        </a:lnTo>
                        <a:lnTo>
                          <a:pt x="0" y="1278"/>
                        </a:lnTo>
                        <a:lnTo>
                          <a:pt x="1" y="1225"/>
                        </a:lnTo>
                        <a:lnTo>
                          <a:pt x="6" y="1171"/>
                        </a:lnTo>
                        <a:lnTo>
                          <a:pt x="14" y="1117"/>
                        </a:lnTo>
                        <a:lnTo>
                          <a:pt x="26" y="1064"/>
                        </a:lnTo>
                        <a:lnTo>
                          <a:pt x="41" y="1011"/>
                        </a:lnTo>
                        <a:lnTo>
                          <a:pt x="60" y="959"/>
                        </a:lnTo>
                        <a:lnTo>
                          <a:pt x="81" y="908"/>
                        </a:lnTo>
                        <a:lnTo>
                          <a:pt x="106" y="860"/>
                        </a:lnTo>
                        <a:lnTo>
                          <a:pt x="133" y="813"/>
                        </a:lnTo>
                        <a:lnTo>
                          <a:pt x="164" y="768"/>
                        </a:lnTo>
                        <a:lnTo>
                          <a:pt x="197" y="725"/>
                        </a:lnTo>
                        <a:lnTo>
                          <a:pt x="232" y="685"/>
                        </a:lnTo>
                        <a:lnTo>
                          <a:pt x="270" y="649"/>
                        </a:lnTo>
                        <a:lnTo>
                          <a:pt x="99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6" name="Freeform 19">
                    <a:extLst>
                      <a:ext uri="{FF2B5EF4-FFF2-40B4-BE49-F238E27FC236}">
                        <a16:creationId xmlns:a16="http://schemas.microsoft.com/office/drawing/2014/main" id="{67675DF2-2852-4ADF-85E8-BF92BDC42E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91000" y="1716088"/>
                    <a:ext cx="111125" cy="141288"/>
                  </a:xfrm>
                  <a:custGeom>
                    <a:avLst/>
                    <a:gdLst>
                      <a:gd name="T0" fmla="*/ 754 w 984"/>
                      <a:gd name="T1" fmla="*/ 0 h 1236"/>
                      <a:gd name="T2" fmla="*/ 814 w 984"/>
                      <a:gd name="T3" fmla="*/ 66 h 1236"/>
                      <a:gd name="T4" fmla="*/ 853 w 984"/>
                      <a:gd name="T5" fmla="*/ 113 h 1236"/>
                      <a:gd name="T6" fmla="*/ 887 w 984"/>
                      <a:gd name="T7" fmla="*/ 162 h 1236"/>
                      <a:gd name="T8" fmla="*/ 915 w 984"/>
                      <a:gd name="T9" fmla="*/ 214 h 1236"/>
                      <a:gd name="T10" fmla="*/ 939 w 984"/>
                      <a:gd name="T11" fmla="*/ 267 h 1236"/>
                      <a:gd name="T12" fmla="*/ 957 w 984"/>
                      <a:gd name="T13" fmla="*/ 321 h 1236"/>
                      <a:gd name="T14" fmla="*/ 971 w 984"/>
                      <a:gd name="T15" fmla="*/ 377 h 1236"/>
                      <a:gd name="T16" fmla="*/ 980 w 984"/>
                      <a:gd name="T17" fmla="*/ 433 h 1236"/>
                      <a:gd name="T18" fmla="*/ 984 w 984"/>
                      <a:gd name="T19" fmla="*/ 490 h 1236"/>
                      <a:gd name="T20" fmla="*/ 983 w 984"/>
                      <a:gd name="T21" fmla="*/ 547 h 1236"/>
                      <a:gd name="T22" fmla="*/ 978 w 984"/>
                      <a:gd name="T23" fmla="*/ 603 h 1236"/>
                      <a:gd name="T24" fmla="*/ 968 w 984"/>
                      <a:gd name="T25" fmla="*/ 659 h 1236"/>
                      <a:gd name="T26" fmla="*/ 953 w 984"/>
                      <a:gd name="T27" fmla="*/ 714 h 1236"/>
                      <a:gd name="T28" fmla="*/ 933 w 984"/>
                      <a:gd name="T29" fmla="*/ 768 h 1236"/>
                      <a:gd name="T30" fmla="*/ 908 w 984"/>
                      <a:gd name="T31" fmla="*/ 819 h 1236"/>
                      <a:gd name="T32" fmla="*/ 880 w 984"/>
                      <a:gd name="T33" fmla="*/ 870 h 1236"/>
                      <a:gd name="T34" fmla="*/ 845 w 984"/>
                      <a:gd name="T35" fmla="*/ 918 h 1236"/>
                      <a:gd name="T36" fmla="*/ 806 w 984"/>
                      <a:gd name="T37" fmla="*/ 963 h 1236"/>
                      <a:gd name="T38" fmla="*/ 764 w 984"/>
                      <a:gd name="T39" fmla="*/ 1006 h 1236"/>
                      <a:gd name="T40" fmla="*/ 507 w 984"/>
                      <a:gd name="T41" fmla="*/ 1236 h 1236"/>
                      <a:gd name="T42" fmla="*/ 0 w 984"/>
                      <a:gd name="T43" fmla="*/ 671 h 1236"/>
                      <a:gd name="T44" fmla="*/ 180 w 984"/>
                      <a:gd name="T45" fmla="*/ 509 h 1236"/>
                      <a:gd name="T46" fmla="*/ 180 w 984"/>
                      <a:gd name="T47" fmla="*/ 507 h 1236"/>
                      <a:gd name="T48" fmla="*/ 205 w 984"/>
                      <a:gd name="T49" fmla="*/ 530 h 1236"/>
                      <a:gd name="T50" fmla="*/ 229 w 984"/>
                      <a:gd name="T51" fmla="*/ 548 h 1236"/>
                      <a:gd name="T52" fmla="*/ 254 w 984"/>
                      <a:gd name="T53" fmla="*/ 559 h 1236"/>
                      <a:gd name="T54" fmla="*/ 279 w 984"/>
                      <a:gd name="T55" fmla="*/ 566 h 1236"/>
                      <a:gd name="T56" fmla="*/ 303 w 984"/>
                      <a:gd name="T57" fmla="*/ 569 h 1236"/>
                      <a:gd name="T58" fmla="*/ 328 w 984"/>
                      <a:gd name="T59" fmla="*/ 568 h 1236"/>
                      <a:gd name="T60" fmla="*/ 350 w 984"/>
                      <a:gd name="T61" fmla="*/ 565 h 1236"/>
                      <a:gd name="T62" fmla="*/ 372 w 984"/>
                      <a:gd name="T63" fmla="*/ 559 h 1236"/>
                      <a:gd name="T64" fmla="*/ 391 w 984"/>
                      <a:gd name="T65" fmla="*/ 552 h 1236"/>
                      <a:gd name="T66" fmla="*/ 409 w 984"/>
                      <a:gd name="T67" fmla="*/ 545 h 1236"/>
                      <a:gd name="T68" fmla="*/ 423 w 984"/>
                      <a:gd name="T69" fmla="*/ 536 h 1236"/>
                      <a:gd name="T70" fmla="*/ 436 w 984"/>
                      <a:gd name="T71" fmla="*/ 529 h 1236"/>
                      <a:gd name="T72" fmla="*/ 445 w 984"/>
                      <a:gd name="T73" fmla="*/ 523 h 1236"/>
                      <a:gd name="T74" fmla="*/ 451 w 984"/>
                      <a:gd name="T75" fmla="*/ 519 h 1236"/>
                      <a:gd name="T76" fmla="*/ 453 w 984"/>
                      <a:gd name="T77" fmla="*/ 518 h 1236"/>
                      <a:gd name="T78" fmla="*/ 595 w 984"/>
                      <a:gd name="T79" fmla="*/ 391 h 1236"/>
                      <a:gd name="T80" fmla="*/ 618 w 984"/>
                      <a:gd name="T81" fmla="*/ 366 h 1236"/>
                      <a:gd name="T82" fmla="*/ 635 w 984"/>
                      <a:gd name="T83" fmla="*/ 342 h 1236"/>
                      <a:gd name="T84" fmla="*/ 647 w 984"/>
                      <a:gd name="T85" fmla="*/ 317 h 1236"/>
                      <a:gd name="T86" fmla="*/ 655 w 984"/>
                      <a:gd name="T87" fmla="*/ 293 h 1236"/>
                      <a:gd name="T88" fmla="*/ 659 w 984"/>
                      <a:gd name="T89" fmla="*/ 269 h 1236"/>
                      <a:gd name="T90" fmla="*/ 659 w 984"/>
                      <a:gd name="T91" fmla="*/ 246 h 1236"/>
                      <a:gd name="T92" fmla="*/ 656 w 984"/>
                      <a:gd name="T93" fmla="*/ 224 h 1236"/>
                      <a:gd name="T94" fmla="*/ 651 w 984"/>
                      <a:gd name="T95" fmla="*/ 203 h 1236"/>
                      <a:gd name="T96" fmla="*/ 644 w 984"/>
                      <a:gd name="T97" fmla="*/ 185 h 1236"/>
                      <a:gd name="T98" fmla="*/ 637 w 984"/>
                      <a:gd name="T99" fmla="*/ 169 h 1236"/>
                      <a:gd name="T100" fmla="*/ 630 w 984"/>
                      <a:gd name="T101" fmla="*/ 154 h 1236"/>
                      <a:gd name="T102" fmla="*/ 624 w 984"/>
                      <a:gd name="T103" fmla="*/ 142 h 1236"/>
                      <a:gd name="T104" fmla="*/ 618 w 984"/>
                      <a:gd name="T105" fmla="*/ 134 h 1236"/>
                      <a:gd name="T106" fmla="*/ 614 w 984"/>
                      <a:gd name="T107" fmla="*/ 128 h 1236"/>
                      <a:gd name="T108" fmla="*/ 613 w 984"/>
                      <a:gd name="T109" fmla="*/ 127 h 1236"/>
                      <a:gd name="T110" fmla="*/ 754 w 984"/>
                      <a:gd name="T111" fmla="*/ 0 h 1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984" h="1236">
                        <a:moveTo>
                          <a:pt x="754" y="0"/>
                        </a:moveTo>
                        <a:lnTo>
                          <a:pt x="814" y="66"/>
                        </a:lnTo>
                        <a:lnTo>
                          <a:pt x="853" y="113"/>
                        </a:lnTo>
                        <a:lnTo>
                          <a:pt x="887" y="162"/>
                        </a:lnTo>
                        <a:lnTo>
                          <a:pt x="915" y="214"/>
                        </a:lnTo>
                        <a:lnTo>
                          <a:pt x="939" y="267"/>
                        </a:lnTo>
                        <a:lnTo>
                          <a:pt x="957" y="321"/>
                        </a:lnTo>
                        <a:lnTo>
                          <a:pt x="971" y="377"/>
                        </a:lnTo>
                        <a:lnTo>
                          <a:pt x="980" y="433"/>
                        </a:lnTo>
                        <a:lnTo>
                          <a:pt x="984" y="490"/>
                        </a:lnTo>
                        <a:lnTo>
                          <a:pt x="983" y="547"/>
                        </a:lnTo>
                        <a:lnTo>
                          <a:pt x="978" y="603"/>
                        </a:lnTo>
                        <a:lnTo>
                          <a:pt x="968" y="659"/>
                        </a:lnTo>
                        <a:lnTo>
                          <a:pt x="953" y="714"/>
                        </a:lnTo>
                        <a:lnTo>
                          <a:pt x="933" y="768"/>
                        </a:lnTo>
                        <a:lnTo>
                          <a:pt x="908" y="819"/>
                        </a:lnTo>
                        <a:lnTo>
                          <a:pt x="880" y="870"/>
                        </a:lnTo>
                        <a:lnTo>
                          <a:pt x="845" y="918"/>
                        </a:lnTo>
                        <a:lnTo>
                          <a:pt x="806" y="963"/>
                        </a:lnTo>
                        <a:lnTo>
                          <a:pt x="764" y="1006"/>
                        </a:lnTo>
                        <a:lnTo>
                          <a:pt x="507" y="1236"/>
                        </a:lnTo>
                        <a:lnTo>
                          <a:pt x="0" y="671"/>
                        </a:lnTo>
                        <a:lnTo>
                          <a:pt x="180" y="509"/>
                        </a:lnTo>
                        <a:lnTo>
                          <a:pt x="180" y="507"/>
                        </a:lnTo>
                        <a:lnTo>
                          <a:pt x="205" y="530"/>
                        </a:lnTo>
                        <a:lnTo>
                          <a:pt x="229" y="548"/>
                        </a:lnTo>
                        <a:lnTo>
                          <a:pt x="254" y="559"/>
                        </a:lnTo>
                        <a:lnTo>
                          <a:pt x="279" y="566"/>
                        </a:lnTo>
                        <a:lnTo>
                          <a:pt x="303" y="569"/>
                        </a:lnTo>
                        <a:lnTo>
                          <a:pt x="328" y="568"/>
                        </a:lnTo>
                        <a:lnTo>
                          <a:pt x="350" y="565"/>
                        </a:lnTo>
                        <a:lnTo>
                          <a:pt x="372" y="559"/>
                        </a:lnTo>
                        <a:lnTo>
                          <a:pt x="391" y="552"/>
                        </a:lnTo>
                        <a:lnTo>
                          <a:pt x="409" y="545"/>
                        </a:lnTo>
                        <a:lnTo>
                          <a:pt x="423" y="536"/>
                        </a:lnTo>
                        <a:lnTo>
                          <a:pt x="436" y="529"/>
                        </a:lnTo>
                        <a:lnTo>
                          <a:pt x="445" y="523"/>
                        </a:lnTo>
                        <a:lnTo>
                          <a:pt x="451" y="519"/>
                        </a:lnTo>
                        <a:lnTo>
                          <a:pt x="453" y="518"/>
                        </a:lnTo>
                        <a:lnTo>
                          <a:pt x="595" y="391"/>
                        </a:lnTo>
                        <a:lnTo>
                          <a:pt x="618" y="366"/>
                        </a:lnTo>
                        <a:lnTo>
                          <a:pt x="635" y="342"/>
                        </a:lnTo>
                        <a:lnTo>
                          <a:pt x="647" y="317"/>
                        </a:lnTo>
                        <a:lnTo>
                          <a:pt x="655" y="293"/>
                        </a:lnTo>
                        <a:lnTo>
                          <a:pt x="659" y="269"/>
                        </a:lnTo>
                        <a:lnTo>
                          <a:pt x="659" y="246"/>
                        </a:lnTo>
                        <a:lnTo>
                          <a:pt x="656" y="224"/>
                        </a:lnTo>
                        <a:lnTo>
                          <a:pt x="651" y="203"/>
                        </a:lnTo>
                        <a:lnTo>
                          <a:pt x="644" y="185"/>
                        </a:lnTo>
                        <a:lnTo>
                          <a:pt x="637" y="169"/>
                        </a:lnTo>
                        <a:lnTo>
                          <a:pt x="630" y="154"/>
                        </a:lnTo>
                        <a:lnTo>
                          <a:pt x="624" y="142"/>
                        </a:lnTo>
                        <a:lnTo>
                          <a:pt x="618" y="134"/>
                        </a:lnTo>
                        <a:lnTo>
                          <a:pt x="614" y="128"/>
                        </a:lnTo>
                        <a:lnTo>
                          <a:pt x="613" y="127"/>
                        </a:lnTo>
                        <a:lnTo>
                          <a:pt x="75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Freeform 20">
                    <a:extLst>
                      <a:ext uri="{FF2B5EF4-FFF2-40B4-BE49-F238E27FC236}">
                        <a16:creationId xmlns:a16="http://schemas.microsoft.com/office/drawing/2014/main" id="{FC5EB8A9-70D5-41CB-8836-D24908D71F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7200" y="1601788"/>
                    <a:ext cx="61913" cy="114300"/>
                  </a:xfrm>
                  <a:custGeom>
                    <a:avLst/>
                    <a:gdLst>
                      <a:gd name="T0" fmla="*/ 351 w 546"/>
                      <a:gd name="T1" fmla="*/ 3 h 1016"/>
                      <a:gd name="T2" fmla="*/ 442 w 546"/>
                      <a:gd name="T3" fmla="*/ 23 h 1016"/>
                      <a:gd name="T4" fmla="*/ 538 w 546"/>
                      <a:gd name="T5" fmla="*/ 60 h 1016"/>
                      <a:gd name="T6" fmla="*/ 546 w 546"/>
                      <a:gd name="T7" fmla="*/ 72 h 1016"/>
                      <a:gd name="T8" fmla="*/ 540 w 546"/>
                      <a:gd name="T9" fmla="*/ 91 h 1016"/>
                      <a:gd name="T10" fmla="*/ 521 w 546"/>
                      <a:gd name="T11" fmla="*/ 113 h 1016"/>
                      <a:gd name="T12" fmla="*/ 499 w 546"/>
                      <a:gd name="T13" fmla="*/ 125 h 1016"/>
                      <a:gd name="T14" fmla="*/ 480 w 546"/>
                      <a:gd name="T15" fmla="*/ 125 h 1016"/>
                      <a:gd name="T16" fmla="*/ 386 w 546"/>
                      <a:gd name="T17" fmla="*/ 89 h 1016"/>
                      <a:gd name="T18" fmla="*/ 305 w 546"/>
                      <a:gd name="T19" fmla="*/ 72 h 1016"/>
                      <a:gd name="T20" fmla="*/ 235 w 546"/>
                      <a:gd name="T21" fmla="*/ 68 h 1016"/>
                      <a:gd name="T22" fmla="*/ 178 w 546"/>
                      <a:gd name="T23" fmla="*/ 75 h 1016"/>
                      <a:gd name="T24" fmla="*/ 136 w 546"/>
                      <a:gd name="T25" fmla="*/ 90 h 1016"/>
                      <a:gd name="T26" fmla="*/ 107 w 546"/>
                      <a:gd name="T27" fmla="*/ 111 h 1016"/>
                      <a:gd name="T28" fmla="*/ 88 w 546"/>
                      <a:gd name="T29" fmla="*/ 145 h 1016"/>
                      <a:gd name="T30" fmla="*/ 82 w 546"/>
                      <a:gd name="T31" fmla="*/ 191 h 1016"/>
                      <a:gd name="T32" fmla="*/ 93 w 546"/>
                      <a:gd name="T33" fmla="*/ 247 h 1016"/>
                      <a:gd name="T34" fmla="*/ 124 w 546"/>
                      <a:gd name="T35" fmla="*/ 310 h 1016"/>
                      <a:gd name="T36" fmla="*/ 180 w 546"/>
                      <a:gd name="T37" fmla="*/ 377 h 1016"/>
                      <a:gd name="T38" fmla="*/ 262 w 546"/>
                      <a:gd name="T39" fmla="*/ 449 h 1016"/>
                      <a:gd name="T40" fmla="*/ 330 w 546"/>
                      <a:gd name="T41" fmla="*/ 523 h 1016"/>
                      <a:gd name="T42" fmla="*/ 372 w 546"/>
                      <a:gd name="T43" fmla="*/ 594 h 1016"/>
                      <a:gd name="T44" fmla="*/ 389 w 546"/>
                      <a:gd name="T45" fmla="*/ 665 h 1016"/>
                      <a:gd name="T46" fmla="*/ 381 w 546"/>
                      <a:gd name="T47" fmla="*/ 733 h 1016"/>
                      <a:gd name="T48" fmla="*/ 347 w 546"/>
                      <a:gd name="T49" fmla="*/ 799 h 1016"/>
                      <a:gd name="T50" fmla="*/ 302 w 546"/>
                      <a:gd name="T51" fmla="*/ 856 h 1016"/>
                      <a:gd name="T52" fmla="*/ 253 w 546"/>
                      <a:gd name="T53" fmla="*/ 904 h 1016"/>
                      <a:gd name="T54" fmla="*/ 202 w 546"/>
                      <a:gd name="T55" fmla="*/ 944 h 1016"/>
                      <a:gd name="T56" fmla="*/ 154 w 546"/>
                      <a:gd name="T57" fmla="*/ 974 h 1016"/>
                      <a:gd name="T58" fmla="*/ 114 w 546"/>
                      <a:gd name="T59" fmla="*/ 996 h 1016"/>
                      <a:gd name="T60" fmla="*/ 85 w 546"/>
                      <a:gd name="T61" fmla="*/ 1011 h 1016"/>
                      <a:gd name="T62" fmla="*/ 71 w 546"/>
                      <a:gd name="T63" fmla="*/ 1016 h 1016"/>
                      <a:gd name="T64" fmla="*/ 5 w 546"/>
                      <a:gd name="T65" fmla="*/ 932 h 1016"/>
                      <a:gd name="T66" fmla="*/ 28 w 546"/>
                      <a:gd name="T67" fmla="*/ 923 h 1016"/>
                      <a:gd name="T68" fmla="*/ 57 w 546"/>
                      <a:gd name="T69" fmla="*/ 916 h 1016"/>
                      <a:gd name="T70" fmla="*/ 85 w 546"/>
                      <a:gd name="T71" fmla="*/ 911 h 1016"/>
                      <a:gd name="T72" fmla="*/ 134 w 546"/>
                      <a:gd name="T73" fmla="*/ 895 h 1016"/>
                      <a:gd name="T74" fmla="*/ 199 w 546"/>
                      <a:gd name="T75" fmla="*/ 862 h 1016"/>
                      <a:gd name="T76" fmla="*/ 242 w 546"/>
                      <a:gd name="T77" fmla="*/ 829 h 1016"/>
                      <a:gd name="T78" fmla="*/ 269 w 546"/>
                      <a:gd name="T79" fmla="*/ 802 h 1016"/>
                      <a:gd name="T80" fmla="*/ 281 w 546"/>
                      <a:gd name="T81" fmla="*/ 786 h 1016"/>
                      <a:gd name="T82" fmla="*/ 289 w 546"/>
                      <a:gd name="T83" fmla="*/ 773 h 1016"/>
                      <a:gd name="T84" fmla="*/ 301 w 546"/>
                      <a:gd name="T85" fmla="*/ 748 h 1016"/>
                      <a:gd name="T86" fmla="*/ 309 w 546"/>
                      <a:gd name="T87" fmla="*/ 717 h 1016"/>
                      <a:gd name="T88" fmla="*/ 308 w 546"/>
                      <a:gd name="T89" fmla="*/ 681 h 1016"/>
                      <a:gd name="T90" fmla="*/ 295 w 546"/>
                      <a:gd name="T91" fmla="*/ 639 h 1016"/>
                      <a:gd name="T92" fmla="*/ 268 w 546"/>
                      <a:gd name="T93" fmla="*/ 590 h 1016"/>
                      <a:gd name="T94" fmla="*/ 222 w 546"/>
                      <a:gd name="T95" fmla="*/ 535 h 1016"/>
                      <a:gd name="T96" fmla="*/ 155 w 546"/>
                      <a:gd name="T97" fmla="*/ 473 h 1016"/>
                      <a:gd name="T98" fmla="*/ 87 w 546"/>
                      <a:gd name="T99" fmla="*/ 407 h 1016"/>
                      <a:gd name="T100" fmla="*/ 39 w 546"/>
                      <a:gd name="T101" fmla="*/ 340 h 1016"/>
                      <a:gd name="T102" fmla="*/ 12 w 546"/>
                      <a:gd name="T103" fmla="*/ 272 h 1016"/>
                      <a:gd name="T104" fmla="*/ 8 w 546"/>
                      <a:gd name="T105" fmla="*/ 206 h 1016"/>
                      <a:gd name="T106" fmla="*/ 27 w 546"/>
                      <a:gd name="T107" fmla="*/ 144 h 1016"/>
                      <a:gd name="T108" fmla="*/ 67 w 546"/>
                      <a:gd name="T109" fmla="*/ 86 h 1016"/>
                      <a:gd name="T110" fmla="*/ 123 w 546"/>
                      <a:gd name="T111" fmla="*/ 41 h 1016"/>
                      <a:gd name="T112" fmla="*/ 190 w 546"/>
                      <a:gd name="T113" fmla="*/ 13 h 1016"/>
                      <a:gd name="T114" fmla="*/ 267 w 546"/>
                      <a:gd name="T115" fmla="*/ 0 h 10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46" h="1016">
                        <a:moveTo>
                          <a:pt x="309" y="0"/>
                        </a:moveTo>
                        <a:lnTo>
                          <a:pt x="351" y="3"/>
                        </a:lnTo>
                        <a:lnTo>
                          <a:pt x="396" y="11"/>
                        </a:lnTo>
                        <a:lnTo>
                          <a:pt x="442" y="23"/>
                        </a:lnTo>
                        <a:lnTo>
                          <a:pt x="490" y="39"/>
                        </a:lnTo>
                        <a:lnTo>
                          <a:pt x="538" y="60"/>
                        </a:lnTo>
                        <a:lnTo>
                          <a:pt x="544" y="64"/>
                        </a:lnTo>
                        <a:lnTo>
                          <a:pt x="546" y="72"/>
                        </a:lnTo>
                        <a:lnTo>
                          <a:pt x="545" y="81"/>
                        </a:lnTo>
                        <a:lnTo>
                          <a:pt x="540" y="91"/>
                        </a:lnTo>
                        <a:lnTo>
                          <a:pt x="532" y="102"/>
                        </a:lnTo>
                        <a:lnTo>
                          <a:pt x="521" y="113"/>
                        </a:lnTo>
                        <a:lnTo>
                          <a:pt x="510" y="120"/>
                        </a:lnTo>
                        <a:lnTo>
                          <a:pt x="499" y="125"/>
                        </a:lnTo>
                        <a:lnTo>
                          <a:pt x="489" y="127"/>
                        </a:lnTo>
                        <a:lnTo>
                          <a:pt x="480" y="125"/>
                        </a:lnTo>
                        <a:lnTo>
                          <a:pt x="432" y="105"/>
                        </a:lnTo>
                        <a:lnTo>
                          <a:pt x="386" y="89"/>
                        </a:lnTo>
                        <a:lnTo>
                          <a:pt x="344" y="79"/>
                        </a:lnTo>
                        <a:lnTo>
                          <a:pt x="305" y="72"/>
                        </a:lnTo>
                        <a:lnTo>
                          <a:pt x="268" y="68"/>
                        </a:lnTo>
                        <a:lnTo>
                          <a:pt x="235" y="68"/>
                        </a:lnTo>
                        <a:lnTo>
                          <a:pt x="205" y="70"/>
                        </a:lnTo>
                        <a:lnTo>
                          <a:pt x="178" y="75"/>
                        </a:lnTo>
                        <a:lnTo>
                          <a:pt x="155" y="82"/>
                        </a:lnTo>
                        <a:lnTo>
                          <a:pt x="136" y="90"/>
                        </a:lnTo>
                        <a:lnTo>
                          <a:pt x="119" y="100"/>
                        </a:lnTo>
                        <a:lnTo>
                          <a:pt x="107" y="111"/>
                        </a:lnTo>
                        <a:lnTo>
                          <a:pt x="96" y="126"/>
                        </a:lnTo>
                        <a:lnTo>
                          <a:pt x="88" y="145"/>
                        </a:lnTo>
                        <a:lnTo>
                          <a:pt x="83" y="167"/>
                        </a:lnTo>
                        <a:lnTo>
                          <a:pt x="82" y="191"/>
                        </a:lnTo>
                        <a:lnTo>
                          <a:pt x="85" y="218"/>
                        </a:lnTo>
                        <a:lnTo>
                          <a:pt x="93" y="247"/>
                        </a:lnTo>
                        <a:lnTo>
                          <a:pt x="105" y="278"/>
                        </a:lnTo>
                        <a:lnTo>
                          <a:pt x="124" y="310"/>
                        </a:lnTo>
                        <a:lnTo>
                          <a:pt x="149" y="343"/>
                        </a:lnTo>
                        <a:lnTo>
                          <a:pt x="180" y="377"/>
                        </a:lnTo>
                        <a:lnTo>
                          <a:pt x="219" y="411"/>
                        </a:lnTo>
                        <a:lnTo>
                          <a:pt x="262" y="449"/>
                        </a:lnTo>
                        <a:lnTo>
                          <a:pt x="298" y="486"/>
                        </a:lnTo>
                        <a:lnTo>
                          <a:pt x="330" y="523"/>
                        </a:lnTo>
                        <a:lnTo>
                          <a:pt x="353" y="559"/>
                        </a:lnTo>
                        <a:lnTo>
                          <a:pt x="372" y="594"/>
                        </a:lnTo>
                        <a:lnTo>
                          <a:pt x="383" y="630"/>
                        </a:lnTo>
                        <a:lnTo>
                          <a:pt x="389" y="665"/>
                        </a:lnTo>
                        <a:lnTo>
                          <a:pt x="388" y="699"/>
                        </a:lnTo>
                        <a:lnTo>
                          <a:pt x="381" y="733"/>
                        </a:lnTo>
                        <a:lnTo>
                          <a:pt x="368" y="766"/>
                        </a:lnTo>
                        <a:lnTo>
                          <a:pt x="347" y="799"/>
                        </a:lnTo>
                        <a:lnTo>
                          <a:pt x="326" y="828"/>
                        </a:lnTo>
                        <a:lnTo>
                          <a:pt x="302" y="856"/>
                        </a:lnTo>
                        <a:lnTo>
                          <a:pt x="278" y="880"/>
                        </a:lnTo>
                        <a:lnTo>
                          <a:pt x="253" y="904"/>
                        </a:lnTo>
                        <a:lnTo>
                          <a:pt x="227" y="924"/>
                        </a:lnTo>
                        <a:lnTo>
                          <a:pt x="202" y="944"/>
                        </a:lnTo>
                        <a:lnTo>
                          <a:pt x="177" y="960"/>
                        </a:lnTo>
                        <a:lnTo>
                          <a:pt x="154" y="974"/>
                        </a:lnTo>
                        <a:lnTo>
                          <a:pt x="132" y="986"/>
                        </a:lnTo>
                        <a:lnTo>
                          <a:pt x="114" y="996"/>
                        </a:lnTo>
                        <a:lnTo>
                          <a:pt x="98" y="1005"/>
                        </a:lnTo>
                        <a:lnTo>
                          <a:pt x="85" y="1011"/>
                        </a:lnTo>
                        <a:lnTo>
                          <a:pt x="76" y="1015"/>
                        </a:lnTo>
                        <a:lnTo>
                          <a:pt x="71" y="1016"/>
                        </a:lnTo>
                        <a:lnTo>
                          <a:pt x="0" y="939"/>
                        </a:lnTo>
                        <a:lnTo>
                          <a:pt x="5" y="932"/>
                        </a:lnTo>
                        <a:lnTo>
                          <a:pt x="14" y="927"/>
                        </a:lnTo>
                        <a:lnTo>
                          <a:pt x="28" y="923"/>
                        </a:lnTo>
                        <a:lnTo>
                          <a:pt x="42" y="919"/>
                        </a:lnTo>
                        <a:lnTo>
                          <a:pt x="57" y="916"/>
                        </a:lnTo>
                        <a:lnTo>
                          <a:pt x="72" y="913"/>
                        </a:lnTo>
                        <a:lnTo>
                          <a:pt x="85" y="911"/>
                        </a:lnTo>
                        <a:lnTo>
                          <a:pt x="94" y="910"/>
                        </a:lnTo>
                        <a:lnTo>
                          <a:pt x="134" y="895"/>
                        </a:lnTo>
                        <a:lnTo>
                          <a:pt x="169" y="879"/>
                        </a:lnTo>
                        <a:lnTo>
                          <a:pt x="199" y="862"/>
                        </a:lnTo>
                        <a:lnTo>
                          <a:pt x="223" y="846"/>
                        </a:lnTo>
                        <a:lnTo>
                          <a:pt x="242" y="829"/>
                        </a:lnTo>
                        <a:lnTo>
                          <a:pt x="258" y="815"/>
                        </a:lnTo>
                        <a:lnTo>
                          <a:pt x="269" y="802"/>
                        </a:lnTo>
                        <a:lnTo>
                          <a:pt x="277" y="792"/>
                        </a:lnTo>
                        <a:lnTo>
                          <a:pt x="281" y="786"/>
                        </a:lnTo>
                        <a:lnTo>
                          <a:pt x="282" y="784"/>
                        </a:lnTo>
                        <a:lnTo>
                          <a:pt x="289" y="773"/>
                        </a:lnTo>
                        <a:lnTo>
                          <a:pt x="295" y="761"/>
                        </a:lnTo>
                        <a:lnTo>
                          <a:pt x="301" y="748"/>
                        </a:lnTo>
                        <a:lnTo>
                          <a:pt x="306" y="734"/>
                        </a:lnTo>
                        <a:lnTo>
                          <a:pt x="309" y="717"/>
                        </a:lnTo>
                        <a:lnTo>
                          <a:pt x="310" y="700"/>
                        </a:lnTo>
                        <a:lnTo>
                          <a:pt x="308" y="681"/>
                        </a:lnTo>
                        <a:lnTo>
                          <a:pt x="302" y="660"/>
                        </a:lnTo>
                        <a:lnTo>
                          <a:pt x="295" y="639"/>
                        </a:lnTo>
                        <a:lnTo>
                          <a:pt x="283" y="616"/>
                        </a:lnTo>
                        <a:lnTo>
                          <a:pt x="268" y="590"/>
                        </a:lnTo>
                        <a:lnTo>
                          <a:pt x="248" y="564"/>
                        </a:lnTo>
                        <a:lnTo>
                          <a:pt x="222" y="535"/>
                        </a:lnTo>
                        <a:lnTo>
                          <a:pt x="192" y="505"/>
                        </a:lnTo>
                        <a:lnTo>
                          <a:pt x="155" y="473"/>
                        </a:lnTo>
                        <a:lnTo>
                          <a:pt x="118" y="441"/>
                        </a:lnTo>
                        <a:lnTo>
                          <a:pt x="87" y="407"/>
                        </a:lnTo>
                        <a:lnTo>
                          <a:pt x="60" y="373"/>
                        </a:lnTo>
                        <a:lnTo>
                          <a:pt x="39" y="340"/>
                        </a:lnTo>
                        <a:lnTo>
                          <a:pt x="24" y="306"/>
                        </a:lnTo>
                        <a:lnTo>
                          <a:pt x="12" y="272"/>
                        </a:lnTo>
                        <a:lnTo>
                          <a:pt x="7" y="239"/>
                        </a:lnTo>
                        <a:lnTo>
                          <a:pt x="8" y="206"/>
                        </a:lnTo>
                        <a:lnTo>
                          <a:pt x="14" y="175"/>
                        </a:lnTo>
                        <a:lnTo>
                          <a:pt x="27" y="144"/>
                        </a:lnTo>
                        <a:lnTo>
                          <a:pt x="44" y="115"/>
                        </a:lnTo>
                        <a:lnTo>
                          <a:pt x="67" y="86"/>
                        </a:lnTo>
                        <a:lnTo>
                          <a:pt x="94" y="62"/>
                        </a:lnTo>
                        <a:lnTo>
                          <a:pt x="123" y="41"/>
                        </a:lnTo>
                        <a:lnTo>
                          <a:pt x="156" y="25"/>
                        </a:lnTo>
                        <a:lnTo>
                          <a:pt x="190" y="13"/>
                        </a:lnTo>
                        <a:lnTo>
                          <a:pt x="227" y="4"/>
                        </a:lnTo>
                        <a:lnTo>
                          <a:pt x="267" y="0"/>
                        </a:lnTo>
                        <a:lnTo>
                          <a:pt x="30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8" name="Freeform 21">
                    <a:extLst>
                      <a:ext uri="{FF2B5EF4-FFF2-40B4-BE49-F238E27FC236}">
                        <a16:creationId xmlns:a16="http://schemas.microsoft.com/office/drawing/2014/main" id="{3EF35E23-7937-4CC2-8B01-AF0316947B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11638" y="1727200"/>
                    <a:ext cx="41275" cy="39688"/>
                  </a:xfrm>
                  <a:custGeom>
                    <a:avLst/>
                    <a:gdLst>
                      <a:gd name="T0" fmla="*/ 263 w 366"/>
                      <a:gd name="T1" fmla="*/ 0 h 351"/>
                      <a:gd name="T2" fmla="*/ 283 w 366"/>
                      <a:gd name="T3" fmla="*/ 3 h 351"/>
                      <a:gd name="T4" fmla="*/ 303 w 366"/>
                      <a:gd name="T5" fmla="*/ 11 h 351"/>
                      <a:gd name="T6" fmla="*/ 322 w 366"/>
                      <a:gd name="T7" fmla="*/ 22 h 351"/>
                      <a:gd name="T8" fmla="*/ 338 w 366"/>
                      <a:gd name="T9" fmla="*/ 37 h 351"/>
                      <a:gd name="T10" fmla="*/ 350 w 366"/>
                      <a:gd name="T11" fmla="*/ 54 h 351"/>
                      <a:gd name="T12" fmla="*/ 360 w 366"/>
                      <a:gd name="T13" fmla="*/ 75 h 351"/>
                      <a:gd name="T14" fmla="*/ 365 w 366"/>
                      <a:gd name="T15" fmla="*/ 95 h 351"/>
                      <a:gd name="T16" fmla="*/ 366 w 366"/>
                      <a:gd name="T17" fmla="*/ 115 h 351"/>
                      <a:gd name="T18" fmla="*/ 363 w 366"/>
                      <a:gd name="T19" fmla="*/ 136 h 351"/>
                      <a:gd name="T20" fmla="*/ 356 w 366"/>
                      <a:gd name="T21" fmla="*/ 156 h 351"/>
                      <a:gd name="T22" fmla="*/ 344 w 366"/>
                      <a:gd name="T23" fmla="*/ 175 h 351"/>
                      <a:gd name="T24" fmla="*/ 330 w 366"/>
                      <a:gd name="T25" fmla="*/ 191 h 351"/>
                      <a:gd name="T26" fmla="*/ 182 w 366"/>
                      <a:gd name="T27" fmla="*/ 323 h 351"/>
                      <a:gd name="T28" fmla="*/ 164 w 366"/>
                      <a:gd name="T29" fmla="*/ 336 h 351"/>
                      <a:gd name="T30" fmla="*/ 145 w 366"/>
                      <a:gd name="T31" fmla="*/ 346 h 351"/>
                      <a:gd name="T32" fmla="*/ 124 w 366"/>
                      <a:gd name="T33" fmla="*/ 351 h 351"/>
                      <a:gd name="T34" fmla="*/ 103 w 366"/>
                      <a:gd name="T35" fmla="*/ 351 h 351"/>
                      <a:gd name="T36" fmla="*/ 83 w 366"/>
                      <a:gd name="T37" fmla="*/ 348 h 351"/>
                      <a:gd name="T38" fmla="*/ 63 w 366"/>
                      <a:gd name="T39" fmla="*/ 340 h 351"/>
                      <a:gd name="T40" fmla="*/ 44 w 366"/>
                      <a:gd name="T41" fmla="*/ 330 h 351"/>
                      <a:gd name="T42" fmla="*/ 28 w 366"/>
                      <a:gd name="T43" fmla="*/ 315 h 351"/>
                      <a:gd name="T44" fmla="*/ 15 w 366"/>
                      <a:gd name="T45" fmla="*/ 297 h 351"/>
                      <a:gd name="T46" fmla="*/ 6 w 366"/>
                      <a:gd name="T47" fmla="*/ 277 h 351"/>
                      <a:gd name="T48" fmla="*/ 1 w 366"/>
                      <a:gd name="T49" fmla="*/ 257 h 351"/>
                      <a:gd name="T50" fmla="*/ 0 w 366"/>
                      <a:gd name="T51" fmla="*/ 236 h 351"/>
                      <a:gd name="T52" fmla="*/ 3 w 366"/>
                      <a:gd name="T53" fmla="*/ 215 h 351"/>
                      <a:gd name="T54" fmla="*/ 10 w 366"/>
                      <a:gd name="T55" fmla="*/ 196 h 351"/>
                      <a:gd name="T56" fmla="*/ 22 w 366"/>
                      <a:gd name="T57" fmla="*/ 178 h 351"/>
                      <a:gd name="T58" fmla="*/ 37 w 366"/>
                      <a:gd name="T59" fmla="*/ 161 h 351"/>
                      <a:gd name="T60" fmla="*/ 183 w 366"/>
                      <a:gd name="T61" fmla="*/ 29 h 351"/>
                      <a:gd name="T62" fmla="*/ 202 w 366"/>
                      <a:gd name="T63" fmla="*/ 16 h 351"/>
                      <a:gd name="T64" fmla="*/ 221 w 366"/>
                      <a:gd name="T65" fmla="*/ 7 h 351"/>
                      <a:gd name="T66" fmla="*/ 241 w 366"/>
                      <a:gd name="T67" fmla="*/ 1 h 351"/>
                      <a:gd name="T68" fmla="*/ 263 w 366"/>
                      <a:gd name="T69" fmla="*/ 0 h 3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66" h="351">
                        <a:moveTo>
                          <a:pt x="263" y="0"/>
                        </a:moveTo>
                        <a:lnTo>
                          <a:pt x="283" y="3"/>
                        </a:lnTo>
                        <a:lnTo>
                          <a:pt x="303" y="11"/>
                        </a:lnTo>
                        <a:lnTo>
                          <a:pt x="322" y="22"/>
                        </a:lnTo>
                        <a:lnTo>
                          <a:pt x="338" y="37"/>
                        </a:lnTo>
                        <a:lnTo>
                          <a:pt x="350" y="54"/>
                        </a:lnTo>
                        <a:lnTo>
                          <a:pt x="360" y="75"/>
                        </a:lnTo>
                        <a:lnTo>
                          <a:pt x="365" y="95"/>
                        </a:lnTo>
                        <a:lnTo>
                          <a:pt x="366" y="115"/>
                        </a:lnTo>
                        <a:lnTo>
                          <a:pt x="363" y="136"/>
                        </a:lnTo>
                        <a:lnTo>
                          <a:pt x="356" y="156"/>
                        </a:lnTo>
                        <a:lnTo>
                          <a:pt x="344" y="175"/>
                        </a:lnTo>
                        <a:lnTo>
                          <a:pt x="330" y="191"/>
                        </a:lnTo>
                        <a:lnTo>
                          <a:pt x="182" y="323"/>
                        </a:lnTo>
                        <a:lnTo>
                          <a:pt x="164" y="336"/>
                        </a:lnTo>
                        <a:lnTo>
                          <a:pt x="145" y="346"/>
                        </a:lnTo>
                        <a:lnTo>
                          <a:pt x="124" y="351"/>
                        </a:lnTo>
                        <a:lnTo>
                          <a:pt x="103" y="351"/>
                        </a:lnTo>
                        <a:lnTo>
                          <a:pt x="83" y="348"/>
                        </a:lnTo>
                        <a:lnTo>
                          <a:pt x="63" y="340"/>
                        </a:lnTo>
                        <a:lnTo>
                          <a:pt x="44" y="330"/>
                        </a:lnTo>
                        <a:lnTo>
                          <a:pt x="28" y="315"/>
                        </a:lnTo>
                        <a:lnTo>
                          <a:pt x="15" y="297"/>
                        </a:lnTo>
                        <a:lnTo>
                          <a:pt x="6" y="277"/>
                        </a:lnTo>
                        <a:lnTo>
                          <a:pt x="1" y="257"/>
                        </a:lnTo>
                        <a:lnTo>
                          <a:pt x="0" y="236"/>
                        </a:lnTo>
                        <a:lnTo>
                          <a:pt x="3" y="215"/>
                        </a:lnTo>
                        <a:lnTo>
                          <a:pt x="10" y="196"/>
                        </a:lnTo>
                        <a:lnTo>
                          <a:pt x="22" y="178"/>
                        </a:lnTo>
                        <a:lnTo>
                          <a:pt x="37" y="161"/>
                        </a:lnTo>
                        <a:lnTo>
                          <a:pt x="183" y="29"/>
                        </a:lnTo>
                        <a:lnTo>
                          <a:pt x="202" y="16"/>
                        </a:lnTo>
                        <a:lnTo>
                          <a:pt x="221" y="7"/>
                        </a:lnTo>
                        <a:lnTo>
                          <a:pt x="241" y="1"/>
                        </a:lnTo>
                        <a:lnTo>
                          <a:pt x="26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F62ED8F-56D7-4DBB-A96E-40CBE6B91A7F}"/>
                  </a:ext>
                </a:extLst>
              </p:cNvPr>
              <p:cNvSpPr/>
              <p:nvPr/>
            </p:nvSpPr>
            <p:spPr>
              <a:xfrm>
                <a:off x="1971541" y="4127114"/>
                <a:ext cx="253923" cy="253923"/>
              </a:xfrm>
              <a:prstGeom prst="rect">
                <a:avLst/>
              </a:prstGeom>
              <a:solidFill>
                <a:srgbClr val="FCAF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꺾인 연결선 48">
                <a:extLst>
                  <a:ext uri="{FF2B5EF4-FFF2-40B4-BE49-F238E27FC236}">
                    <a16:creationId xmlns:a16="http://schemas.microsoft.com/office/drawing/2014/main" id="{BEC8CE5D-C363-48E9-8366-EC69DD21A509}"/>
                  </a:ext>
                </a:extLst>
              </p:cNvPr>
              <p:cNvCxnSpPr>
                <a:cxnSpLocks/>
                <a:stCxn id="87" idx="2"/>
                <a:endCxn id="72" idx="2"/>
              </p:cNvCxnSpPr>
              <p:nvPr/>
            </p:nvCxnSpPr>
            <p:spPr>
              <a:xfrm rot="16200000" flipH="1">
                <a:off x="1329004" y="5150535"/>
                <a:ext cx="4474466" cy="2935469"/>
              </a:xfrm>
              <a:prstGeom prst="bentConnector2">
                <a:avLst/>
              </a:prstGeom>
              <a:ln>
                <a:solidFill>
                  <a:srgbClr val="FCAF1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8E29791-1C87-442F-BBE7-696154C8AAF6}"/>
              </a:ext>
            </a:extLst>
          </p:cNvPr>
          <p:cNvGrpSpPr/>
          <p:nvPr/>
        </p:nvGrpSpPr>
        <p:grpSpPr>
          <a:xfrm>
            <a:off x="2988480" y="5129321"/>
            <a:ext cx="6785156" cy="2587082"/>
            <a:chOff x="2506931" y="5503500"/>
            <a:chExt cx="6785156" cy="2587081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2477FD72-94B2-470B-AAAC-762EDFFC7BCC}"/>
                </a:ext>
              </a:extLst>
            </p:cNvPr>
            <p:cNvGrpSpPr/>
            <p:nvPr/>
          </p:nvGrpSpPr>
          <p:grpSpPr>
            <a:xfrm>
              <a:off x="2506931" y="5503500"/>
              <a:ext cx="4344166" cy="1772714"/>
              <a:chOff x="2506931" y="5503500"/>
              <a:chExt cx="4344166" cy="177271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4A869DE-E41D-48D9-8CB3-77B22318F8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2506931" y="5503500"/>
                <a:ext cx="4344166" cy="177271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3DC9BBB-5C04-4010-872C-4ED304A042E6}"/>
                  </a:ext>
                </a:extLst>
              </p:cNvPr>
              <p:cNvSpPr/>
              <p:nvPr/>
            </p:nvSpPr>
            <p:spPr>
              <a:xfrm>
                <a:off x="2707705" y="5719563"/>
                <a:ext cx="3975688" cy="13849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5884983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2400" b="1" dirty="0">
                    <a:solidFill>
                      <a:srgbClr val="002060">
                        <a:alpha val="100000"/>
                      </a:srgbClr>
                    </a:solidFill>
                    <a:latin typeface="나눔바른고딕"/>
                    <a:ea typeface="나눔바른고딕"/>
                  </a:rPr>
                  <a:t>인력 및 비용문제 해소</a:t>
                </a:r>
                <a:endParaRPr lang="en-US" altLang="ko-KR" sz="2400" b="1" dirty="0">
                  <a:solidFill>
                    <a:srgbClr val="002060">
                      <a:alpha val="100000"/>
                    </a:srgbClr>
                  </a:solidFill>
                  <a:latin typeface="나눔바른고딕"/>
                  <a:ea typeface="나눔바른고딕"/>
                </a:endParaRPr>
              </a:p>
              <a:p>
                <a:pPr algn="r" defTabSz="5884983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000" dirty="0">
                    <a:latin typeface="나눔바른고딕"/>
                    <a:ea typeface="나눔바른고딕"/>
                  </a:rPr>
                  <a:t>데이터 직무 인력 부족 현상으로 추가 비용이 발생하고 있는 기업에서 비용 절약 가능 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256CD3F-F643-46D1-BAFF-6BB4459A1143}"/>
                </a:ext>
              </a:extLst>
            </p:cNvPr>
            <p:cNvGrpSpPr/>
            <p:nvPr/>
          </p:nvGrpSpPr>
          <p:grpSpPr>
            <a:xfrm>
              <a:off x="6723519" y="6161814"/>
              <a:ext cx="2568568" cy="1928767"/>
              <a:chOff x="6723519" y="6161814"/>
              <a:chExt cx="2568568" cy="1928767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478EDC7B-0E27-4880-BEC3-E090EAB39118}"/>
                  </a:ext>
                </a:extLst>
              </p:cNvPr>
              <p:cNvSpPr/>
              <p:nvPr/>
            </p:nvSpPr>
            <p:spPr>
              <a:xfrm>
                <a:off x="7821393" y="6619887"/>
                <a:ext cx="1470694" cy="1470694"/>
              </a:xfrm>
              <a:prstGeom prst="ellipse">
                <a:avLst/>
              </a:prstGeom>
              <a:solidFill>
                <a:srgbClr val="F470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8" name="Group 28">
                <a:extLst>
                  <a:ext uri="{FF2B5EF4-FFF2-40B4-BE49-F238E27FC236}">
                    <a16:creationId xmlns:a16="http://schemas.microsoft.com/office/drawing/2014/main" id="{AD629458-CCFD-4D47-84B9-4629941D949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175777" y="7021816"/>
                <a:ext cx="761927" cy="666833"/>
                <a:chOff x="496" y="4251"/>
                <a:chExt cx="641" cy="561"/>
              </a:xfrm>
              <a:solidFill>
                <a:schemeClr val="bg1"/>
              </a:solidFill>
            </p:grpSpPr>
            <p:sp>
              <p:nvSpPr>
                <p:cNvPr id="69" name="Freeform 30">
                  <a:extLst>
                    <a:ext uri="{FF2B5EF4-FFF2-40B4-BE49-F238E27FC236}">
                      <a16:creationId xmlns:a16="http://schemas.microsoft.com/office/drawing/2014/main" id="{0289B9CD-42F3-4DD3-8AF3-2BD91F5209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31">
                  <a:extLst>
                    <a:ext uri="{FF2B5EF4-FFF2-40B4-BE49-F238E27FC236}">
                      <a16:creationId xmlns:a16="http://schemas.microsoft.com/office/drawing/2014/main" id="{859A34DC-FEE5-4ABA-818D-4A8C952B5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C65ECAA-EF79-4773-89DD-986BFFF36785}"/>
                  </a:ext>
                </a:extLst>
              </p:cNvPr>
              <p:cNvSpPr/>
              <p:nvPr/>
            </p:nvSpPr>
            <p:spPr>
              <a:xfrm>
                <a:off x="6723519" y="6161814"/>
                <a:ext cx="253923" cy="253923"/>
              </a:xfrm>
              <a:prstGeom prst="rect">
                <a:avLst/>
              </a:prstGeom>
              <a:solidFill>
                <a:srgbClr val="F470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2" name="구부러진 연결선 7">
                <a:extLst>
                  <a:ext uri="{FF2B5EF4-FFF2-40B4-BE49-F238E27FC236}">
                    <a16:creationId xmlns:a16="http://schemas.microsoft.com/office/drawing/2014/main" id="{6A3BF200-4BAA-4D57-9B17-D098C238325A}"/>
                  </a:ext>
                </a:extLst>
              </p:cNvPr>
              <p:cNvCxnSpPr>
                <a:stCxn id="89" idx="2"/>
                <a:endCxn id="67" idx="0"/>
              </p:cNvCxnSpPr>
              <p:nvPr/>
            </p:nvCxnSpPr>
            <p:spPr>
              <a:xfrm rot="16200000" flipH="1">
                <a:off x="7601535" y="5664682"/>
                <a:ext cx="204150" cy="1706259"/>
              </a:xfrm>
              <a:prstGeom prst="curvedConnector3">
                <a:avLst>
                  <a:gd name="adj1" fmla="val -282536"/>
                </a:avLst>
              </a:prstGeom>
              <a:ln>
                <a:solidFill>
                  <a:srgbClr val="F470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그룹 23"/>
          <p:cNvGrpSpPr/>
          <p:nvPr/>
        </p:nvGrpSpPr>
        <p:grpSpPr>
          <a:xfrm>
            <a:off x="8773971" y="5364430"/>
            <a:ext cx="8808420" cy="3191901"/>
            <a:chOff x="9132479" y="5620033"/>
            <a:chExt cx="8808420" cy="3191901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B60416E8-3087-472A-BEDD-E75EE981E600}"/>
                </a:ext>
              </a:extLst>
            </p:cNvPr>
            <p:cNvGrpSpPr/>
            <p:nvPr/>
          </p:nvGrpSpPr>
          <p:grpSpPr>
            <a:xfrm flipH="1">
              <a:off x="9132479" y="5620033"/>
              <a:ext cx="4065565" cy="2425598"/>
              <a:chOff x="7435935" y="4717019"/>
              <a:chExt cx="3938223" cy="2317322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023F5999-56F7-4FDB-87B3-65E7C009C974}"/>
                  </a:ext>
                </a:extLst>
              </p:cNvPr>
              <p:cNvGrpSpPr/>
              <p:nvPr/>
            </p:nvGrpSpPr>
            <p:grpSpPr>
              <a:xfrm>
                <a:off x="9130955" y="4717019"/>
                <a:ext cx="2243203" cy="1783685"/>
                <a:chOff x="8903109" y="-345086"/>
                <a:chExt cx="1981609" cy="1575681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7F24D066-9E72-47D6-8289-54005AA2C08C}"/>
                    </a:ext>
                  </a:extLst>
                </p:cNvPr>
                <p:cNvSpPr/>
                <p:nvPr/>
              </p:nvSpPr>
              <p:spPr>
                <a:xfrm>
                  <a:off x="8903109" y="-345086"/>
                  <a:ext cx="677234" cy="677233"/>
                </a:xfrm>
                <a:prstGeom prst="ellipse">
                  <a:avLst/>
                </a:prstGeom>
                <a:solidFill>
                  <a:srgbClr val="6EBF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3" name="Group 14">
                  <a:extLst>
                    <a:ext uri="{FF2B5EF4-FFF2-40B4-BE49-F238E27FC236}">
                      <a16:creationId xmlns:a16="http://schemas.microsoft.com/office/drawing/2014/main" id="{0291A2BF-E7B2-44D7-8AC1-AD624FDEA91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9076749" y="-136456"/>
                  <a:ext cx="1807969" cy="1367051"/>
                  <a:chOff x="2802" y="2418"/>
                  <a:chExt cx="2776" cy="2099"/>
                </a:xfrm>
                <a:solidFill>
                  <a:schemeClr val="bg1"/>
                </a:solidFill>
              </p:grpSpPr>
              <p:sp>
                <p:nvSpPr>
                  <p:cNvPr id="64" name="Freeform 16">
                    <a:extLst>
                      <a:ext uri="{FF2B5EF4-FFF2-40B4-BE49-F238E27FC236}">
                        <a16:creationId xmlns:a16="http://schemas.microsoft.com/office/drawing/2014/main" id="{74295CCA-2C9A-4F0C-AF5F-FEADF4B46E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02" y="2418"/>
                    <a:ext cx="490" cy="415"/>
                  </a:xfrm>
                  <a:custGeom>
                    <a:avLst/>
                    <a:gdLst>
                      <a:gd name="T0" fmla="*/ 1532 w 3756"/>
                      <a:gd name="T1" fmla="*/ 2536 h 3186"/>
                      <a:gd name="T2" fmla="*/ 1516 w 3756"/>
                      <a:gd name="T3" fmla="*/ 2550 h 3186"/>
                      <a:gd name="T4" fmla="*/ 1450 w 3756"/>
                      <a:gd name="T5" fmla="*/ 2904 h 3186"/>
                      <a:gd name="T6" fmla="*/ 1457 w 3756"/>
                      <a:gd name="T7" fmla="*/ 2929 h 3186"/>
                      <a:gd name="T8" fmla="*/ 1481 w 3756"/>
                      <a:gd name="T9" fmla="*/ 2941 h 3186"/>
                      <a:gd name="T10" fmla="*/ 2288 w 3756"/>
                      <a:gd name="T11" fmla="*/ 2937 h 3186"/>
                      <a:gd name="T12" fmla="*/ 2304 w 3756"/>
                      <a:gd name="T13" fmla="*/ 2921 h 3186"/>
                      <a:gd name="T14" fmla="*/ 2306 w 3756"/>
                      <a:gd name="T15" fmla="*/ 2905 h 3186"/>
                      <a:gd name="T16" fmla="*/ 2243 w 3756"/>
                      <a:gd name="T17" fmla="*/ 2560 h 3186"/>
                      <a:gd name="T18" fmla="*/ 2233 w 3756"/>
                      <a:gd name="T19" fmla="*/ 2542 h 3186"/>
                      <a:gd name="T20" fmla="*/ 2214 w 3756"/>
                      <a:gd name="T21" fmla="*/ 2534 h 3186"/>
                      <a:gd name="T22" fmla="*/ 585 w 3756"/>
                      <a:gd name="T23" fmla="*/ 305 h 3186"/>
                      <a:gd name="T24" fmla="*/ 560 w 3756"/>
                      <a:gd name="T25" fmla="*/ 314 h 3186"/>
                      <a:gd name="T26" fmla="*/ 544 w 3756"/>
                      <a:gd name="T27" fmla="*/ 336 h 3186"/>
                      <a:gd name="T28" fmla="*/ 542 w 3756"/>
                      <a:gd name="T29" fmla="*/ 1890 h 3186"/>
                      <a:gd name="T30" fmla="*/ 553 w 3756"/>
                      <a:gd name="T31" fmla="*/ 1921 h 3186"/>
                      <a:gd name="T32" fmla="*/ 3188 w 3756"/>
                      <a:gd name="T33" fmla="*/ 1930 h 3186"/>
                      <a:gd name="T34" fmla="*/ 3211 w 3756"/>
                      <a:gd name="T35" fmla="*/ 1906 h 3186"/>
                      <a:gd name="T36" fmla="*/ 3214 w 3756"/>
                      <a:gd name="T37" fmla="*/ 350 h 3186"/>
                      <a:gd name="T38" fmla="*/ 3206 w 3756"/>
                      <a:gd name="T39" fmla="*/ 324 h 3186"/>
                      <a:gd name="T40" fmla="*/ 3185 w 3756"/>
                      <a:gd name="T41" fmla="*/ 308 h 3186"/>
                      <a:gd name="T42" fmla="*/ 585 w 3756"/>
                      <a:gd name="T43" fmla="*/ 305 h 3186"/>
                      <a:gd name="T44" fmla="*/ 3170 w 3756"/>
                      <a:gd name="T45" fmla="*/ 0 h 3186"/>
                      <a:gd name="T46" fmla="*/ 3263 w 3756"/>
                      <a:gd name="T47" fmla="*/ 13 h 3186"/>
                      <a:gd name="T48" fmla="*/ 3346 w 3756"/>
                      <a:gd name="T49" fmla="*/ 48 h 3186"/>
                      <a:gd name="T50" fmla="*/ 3418 w 3756"/>
                      <a:gd name="T51" fmla="*/ 103 h 3186"/>
                      <a:gd name="T52" fmla="*/ 3473 w 3756"/>
                      <a:gd name="T53" fmla="*/ 173 h 3186"/>
                      <a:gd name="T54" fmla="*/ 3508 w 3756"/>
                      <a:gd name="T55" fmla="*/ 256 h 3186"/>
                      <a:gd name="T56" fmla="*/ 3520 w 3756"/>
                      <a:gd name="T57" fmla="*/ 350 h 3186"/>
                      <a:gd name="T58" fmla="*/ 3518 w 3756"/>
                      <a:gd name="T59" fmla="*/ 1931 h 3186"/>
                      <a:gd name="T60" fmla="*/ 3500 w 3756"/>
                      <a:gd name="T61" fmla="*/ 2009 h 3186"/>
                      <a:gd name="T62" fmla="*/ 3516 w 3756"/>
                      <a:gd name="T63" fmla="*/ 2049 h 3186"/>
                      <a:gd name="T64" fmla="*/ 3754 w 3756"/>
                      <a:gd name="T65" fmla="*/ 3006 h 3186"/>
                      <a:gd name="T66" fmla="*/ 3753 w 3756"/>
                      <a:gd name="T67" fmla="*/ 3060 h 3186"/>
                      <a:gd name="T68" fmla="*/ 3729 w 3756"/>
                      <a:gd name="T69" fmla="*/ 3116 h 3186"/>
                      <a:gd name="T70" fmla="*/ 3687 w 3756"/>
                      <a:gd name="T71" fmla="*/ 3158 h 3186"/>
                      <a:gd name="T72" fmla="*/ 3631 w 3756"/>
                      <a:gd name="T73" fmla="*/ 3182 h 3186"/>
                      <a:gd name="T74" fmla="*/ 157 w 3756"/>
                      <a:gd name="T75" fmla="*/ 3186 h 3186"/>
                      <a:gd name="T76" fmla="*/ 101 w 3756"/>
                      <a:gd name="T77" fmla="*/ 3175 h 3186"/>
                      <a:gd name="T78" fmla="*/ 52 w 3756"/>
                      <a:gd name="T79" fmla="*/ 3146 h 3186"/>
                      <a:gd name="T80" fmla="*/ 18 w 3756"/>
                      <a:gd name="T81" fmla="*/ 3101 h 3186"/>
                      <a:gd name="T82" fmla="*/ 1 w 3756"/>
                      <a:gd name="T83" fmla="*/ 3047 h 3186"/>
                      <a:gd name="T84" fmla="*/ 5 w 3756"/>
                      <a:gd name="T85" fmla="*/ 2991 h 3186"/>
                      <a:gd name="T86" fmla="*/ 247 w 3756"/>
                      <a:gd name="T87" fmla="*/ 2028 h 3186"/>
                      <a:gd name="T88" fmla="*/ 245 w 3756"/>
                      <a:gd name="T89" fmla="*/ 1970 h 3186"/>
                      <a:gd name="T90" fmla="*/ 236 w 3756"/>
                      <a:gd name="T91" fmla="*/ 1890 h 3186"/>
                      <a:gd name="T92" fmla="*/ 239 w 3756"/>
                      <a:gd name="T93" fmla="*/ 302 h 3186"/>
                      <a:gd name="T94" fmla="*/ 263 w 3756"/>
                      <a:gd name="T95" fmla="*/ 214 h 3186"/>
                      <a:gd name="T96" fmla="*/ 308 w 3756"/>
                      <a:gd name="T97" fmla="*/ 136 h 3186"/>
                      <a:gd name="T98" fmla="*/ 372 w 3756"/>
                      <a:gd name="T99" fmla="*/ 73 h 3186"/>
                      <a:gd name="T100" fmla="*/ 450 w 3756"/>
                      <a:gd name="T101" fmla="*/ 27 h 3186"/>
                      <a:gd name="T102" fmla="*/ 538 w 3756"/>
                      <a:gd name="T103" fmla="*/ 3 h 3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756" h="3186">
                        <a:moveTo>
                          <a:pt x="1542" y="2534"/>
                        </a:moveTo>
                        <a:lnTo>
                          <a:pt x="1532" y="2536"/>
                        </a:lnTo>
                        <a:lnTo>
                          <a:pt x="1523" y="2542"/>
                        </a:lnTo>
                        <a:lnTo>
                          <a:pt x="1516" y="2550"/>
                        </a:lnTo>
                        <a:lnTo>
                          <a:pt x="1513" y="2560"/>
                        </a:lnTo>
                        <a:lnTo>
                          <a:pt x="1450" y="2904"/>
                        </a:lnTo>
                        <a:lnTo>
                          <a:pt x="1451" y="2917"/>
                        </a:lnTo>
                        <a:lnTo>
                          <a:pt x="1457" y="2929"/>
                        </a:lnTo>
                        <a:lnTo>
                          <a:pt x="1467" y="2937"/>
                        </a:lnTo>
                        <a:lnTo>
                          <a:pt x="1481" y="2941"/>
                        </a:lnTo>
                        <a:lnTo>
                          <a:pt x="2275" y="2941"/>
                        </a:lnTo>
                        <a:lnTo>
                          <a:pt x="2288" y="2937"/>
                        </a:lnTo>
                        <a:lnTo>
                          <a:pt x="2297" y="2932"/>
                        </a:lnTo>
                        <a:lnTo>
                          <a:pt x="2304" y="2921"/>
                        </a:lnTo>
                        <a:lnTo>
                          <a:pt x="2306" y="2909"/>
                        </a:lnTo>
                        <a:lnTo>
                          <a:pt x="2306" y="2905"/>
                        </a:lnTo>
                        <a:lnTo>
                          <a:pt x="2305" y="2901"/>
                        </a:lnTo>
                        <a:lnTo>
                          <a:pt x="2243" y="2560"/>
                        </a:lnTo>
                        <a:lnTo>
                          <a:pt x="2240" y="2550"/>
                        </a:lnTo>
                        <a:lnTo>
                          <a:pt x="2233" y="2542"/>
                        </a:lnTo>
                        <a:lnTo>
                          <a:pt x="2224" y="2536"/>
                        </a:lnTo>
                        <a:lnTo>
                          <a:pt x="2214" y="2534"/>
                        </a:lnTo>
                        <a:lnTo>
                          <a:pt x="1542" y="2534"/>
                        </a:lnTo>
                        <a:close/>
                        <a:moveTo>
                          <a:pt x="585" y="305"/>
                        </a:moveTo>
                        <a:lnTo>
                          <a:pt x="571" y="308"/>
                        </a:lnTo>
                        <a:lnTo>
                          <a:pt x="560" y="314"/>
                        </a:lnTo>
                        <a:lnTo>
                          <a:pt x="550" y="324"/>
                        </a:lnTo>
                        <a:lnTo>
                          <a:pt x="544" y="336"/>
                        </a:lnTo>
                        <a:lnTo>
                          <a:pt x="542" y="350"/>
                        </a:lnTo>
                        <a:lnTo>
                          <a:pt x="542" y="1890"/>
                        </a:lnTo>
                        <a:lnTo>
                          <a:pt x="544" y="1906"/>
                        </a:lnTo>
                        <a:lnTo>
                          <a:pt x="553" y="1921"/>
                        </a:lnTo>
                        <a:lnTo>
                          <a:pt x="567" y="1930"/>
                        </a:lnTo>
                        <a:lnTo>
                          <a:pt x="3188" y="1930"/>
                        </a:lnTo>
                        <a:lnTo>
                          <a:pt x="3202" y="1921"/>
                        </a:lnTo>
                        <a:lnTo>
                          <a:pt x="3211" y="1906"/>
                        </a:lnTo>
                        <a:lnTo>
                          <a:pt x="3214" y="1890"/>
                        </a:lnTo>
                        <a:lnTo>
                          <a:pt x="3214" y="350"/>
                        </a:lnTo>
                        <a:lnTo>
                          <a:pt x="3212" y="336"/>
                        </a:lnTo>
                        <a:lnTo>
                          <a:pt x="3206" y="324"/>
                        </a:lnTo>
                        <a:lnTo>
                          <a:pt x="3196" y="314"/>
                        </a:lnTo>
                        <a:lnTo>
                          <a:pt x="3185" y="308"/>
                        </a:lnTo>
                        <a:lnTo>
                          <a:pt x="3170" y="305"/>
                        </a:lnTo>
                        <a:lnTo>
                          <a:pt x="585" y="305"/>
                        </a:lnTo>
                        <a:close/>
                        <a:moveTo>
                          <a:pt x="585" y="0"/>
                        </a:moveTo>
                        <a:lnTo>
                          <a:pt x="3170" y="0"/>
                        </a:lnTo>
                        <a:lnTo>
                          <a:pt x="3218" y="3"/>
                        </a:lnTo>
                        <a:lnTo>
                          <a:pt x="3263" y="13"/>
                        </a:lnTo>
                        <a:lnTo>
                          <a:pt x="3306" y="27"/>
                        </a:lnTo>
                        <a:lnTo>
                          <a:pt x="3346" y="48"/>
                        </a:lnTo>
                        <a:lnTo>
                          <a:pt x="3384" y="73"/>
                        </a:lnTo>
                        <a:lnTo>
                          <a:pt x="3418" y="103"/>
                        </a:lnTo>
                        <a:lnTo>
                          <a:pt x="3448" y="136"/>
                        </a:lnTo>
                        <a:lnTo>
                          <a:pt x="3473" y="173"/>
                        </a:lnTo>
                        <a:lnTo>
                          <a:pt x="3493" y="214"/>
                        </a:lnTo>
                        <a:lnTo>
                          <a:pt x="3508" y="256"/>
                        </a:lnTo>
                        <a:lnTo>
                          <a:pt x="3517" y="302"/>
                        </a:lnTo>
                        <a:lnTo>
                          <a:pt x="3520" y="350"/>
                        </a:lnTo>
                        <a:lnTo>
                          <a:pt x="3520" y="1890"/>
                        </a:lnTo>
                        <a:lnTo>
                          <a:pt x="3518" y="1931"/>
                        </a:lnTo>
                        <a:lnTo>
                          <a:pt x="3510" y="1970"/>
                        </a:lnTo>
                        <a:lnTo>
                          <a:pt x="3500" y="2009"/>
                        </a:lnTo>
                        <a:lnTo>
                          <a:pt x="3509" y="2028"/>
                        </a:lnTo>
                        <a:lnTo>
                          <a:pt x="3516" y="2049"/>
                        </a:lnTo>
                        <a:lnTo>
                          <a:pt x="3749" y="2983"/>
                        </a:lnTo>
                        <a:lnTo>
                          <a:pt x="3754" y="3006"/>
                        </a:lnTo>
                        <a:lnTo>
                          <a:pt x="3756" y="3029"/>
                        </a:lnTo>
                        <a:lnTo>
                          <a:pt x="3753" y="3060"/>
                        </a:lnTo>
                        <a:lnTo>
                          <a:pt x="3743" y="3090"/>
                        </a:lnTo>
                        <a:lnTo>
                          <a:pt x="3729" y="3116"/>
                        </a:lnTo>
                        <a:lnTo>
                          <a:pt x="3710" y="3140"/>
                        </a:lnTo>
                        <a:lnTo>
                          <a:pt x="3687" y="3158"/>
                        </a:lnTo>
                        <a:lnTo>
                          <a:pt x="3660" y="3173"/>
                        </a:lnTo>
                        <a:lnTo>
                          <a:pt x="3631" y="3182"/>
                        </a:lnTo>
                        <a:lnTo>
                          <a:pt x="3599" y="3186"/>
                        </a:lnTo>
                        <a:lnTo>
                          <a:pt x="157" y="3186"/>
                        </a:lnTo>
                        <a:lnTo>
                          <a:pt x="129" y="3183"/>
                        </a:lnTo>
                        <a:lnTo>
                          <a:pt x="101" y="3175"/>
                        </a:lnTo>
                        <a:lnTo>
                          <a:pt x="75" y="3163"/>
                        </a:lnTo>
                        <a:lnTo>
                          <a:pt x="52" y="3146"/>
                        </a:lnTo>
                        <a:lnTo>
                          <a:pt x="33" y="3125"/>
                        </a:lnTo>
                        <a:lnTo>
                          <a:pt x="18" y="3101"/>
                        </a:lnTo>
                        <a:lnTo>
                          <a:pt x="7" y="3075"/>
                        </a:lnTo>
                        <a:lnTo>
                          <a:pt x="1" y="3047"/>
                        </a:lnTo>
                        <a:lnTo>
                          <a:pt x="0" y="3019"/>
                        </a:lnTo>
                        <a:lnTo>
                          <a:pt x="5" y="2991"/>
                        </a:lnTo>
                        <a:lnTo>
                          <a:pt x="240" y="2049"/>
                        </a:lnTo>
                        <a:lnTo>
                          <a:pt x="247" y="2028"/>
                        </a:lnTo>
                        <a:lnTo>
                          <a:pt x="256" y="2009"/>
                        </a:lnTo>
                        <a:lnTo>
                          <a:pt x="245" y="1970"/>
                        </a:lnTo>
                        <a:lnTo>
                          <a:pt x="238" y="1931"/>
                        </a:lnTo>
                        <a:lnTo>
                          <a:pt x="236" y="1890"/>
                        </a:lnTo>
                        <a:lnTo>
                          <a:pt x="236" y="350"/>
                        </a:lnTo>
                        <a:lnTo>
                          <a:pt x="239" y="302"/>
                        </a:lnTo>
                        <a:lnTo>
                          <a:pt x="248" y="256"/>
                        </a:lnTo>
                        <a:lnTo>
                          <a:pt x="263" y="214"/>
                        </a:lnTo>
                        <a:lnTo>
                          <a:pt x="283" y="173"/>
                        </a:lnTo>
                        <a:lnTo>
                          <a:pt x="308" y="136"/>
                        </a:lnTo>
                        <a:lnTo>
                          <a:pt x="338" y="103"/>
                        </a:lnTo>
                        <a:lnTo>
                          <a:pt x="372" y="73"/>
                        </a:lnTo>
                        <a:lnTo>
                          <a:pt x="409" y="48"/>
                        </a:lnTo>
                        <a:lnTo>
                          <a:pt x="450" y="27"/>
                        </a:lnTo>
                        <a:lnTo>
                          <a:pt x="493" y="13"/>
                        </a:lnTo>
                        <a:lnTo>
                          <a:pt x="538" y="3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17">
                    <a:extLst>
                      <a:ext uri="{FF2B5EF4-FFF2-40B4-BE49-F238E27FC236}">
                        <a16:creationId xmlns:a16="http://schemas.microsoft.com/office/drawing/2014/main" id="{DB298FA0-5FD0-498D-BECD-05ED077D9A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0" y="4408"/>
                    <a:ext cx="108" cy="109"/>
                  </a:xfrm>
                  <a:custGeom>
                    <a:avLst/>
                    <a:gdLst>
                      <a:gd name="T0" fmla="*/ 49 w 654"/>
                      <a:gd name="T1" fmla="*/ 0 h 654"/>
                      <a:gd name="T2" fmla="*/ 63 w 654"/>
                      <a:gd name="T3" fmla="*/ 2 h 654"/>
                      <a:gd name="T4" fmla="*/ 515 w 654"/>
                      <a:gd name="T5" fmla="*/ 174 h 654"/>
                      <a:gd name="T6" fmla="*/ 527 w 654"/>
                      <a:gd name="T7" fmla="*/ 181 h 654"/>
                      <a:gd name="T8" fmla="*/ 536 w 654"/>
                      <a:gd name="T9" fmla="*/ 192 h 654"/>
                      <a:gd name="T10" fmla="*/ 542 w 654"/>
                      <a:gd name="T11" fmla="*/ 205 h 654"/>
                      <a:gd name="T12" fmla="*/ 544 w 654"/>
                      <a:gd name="T13" fmla="*/ 220 h 654"/>
                      <a:gd name="T14" fmla="*/ 541 w 654"/>
                      <a:gd name="T15" fmla="*/ 234 h 654"/>
                      <a:gd name="T16" fmla="*/ 534 w 654"/>
                      <a:gd name="T17" fmla="*/ 247 h 654"/>
                      <a:gd name="T18" fmla="*/ 524 w 654"/>
                      <a:gd name="T19" fmla="*/ 256 h 654"/>
                      <a:gd name="T20" fmla="*/ 510 w 654"/>
                      <a:gd name="T21" fmla="*/ 262 h 654"/>
                      <a:gd name="T22" fmla="*/ 412 w 654"/>
                      <a:gd name="T23" fmla="*/ 289 h 654"/>
                      <a:gd name="T24" fmla="*/ 641 w 654"/>
                      <a:gd name="T25" fmla="*/ 518 h 654"/>
                      <a:gd name="T26" fmla="*/ 649 w 654"/>
                      <a:gd name="T27" fmla="*/ 529 h 654"/>
                      <a:gd name="T28" fmla="*/ 654 w 654"/>
                      <a:gd name="T29" fmla="*/ 543 h 654"/>
                      <a:gd name="T30" fmla="*/ 654 w 654"/>
                      <a:gd name="T31" fmla="*/ 558 h 654"/>
                      <a:gd name="T32" fmla="*/ 649 w 654"/>
                      <a:gd name="T33" fmla="*/ 572 h 654"/>
                      <a:gd name="T34" fmla="*/ 641 w 654"/>
                      <a:gd name="T35" fmla="*/ 583 h 654"/>
                      <a:gd name="T36" fmla="*/ 583 w 654"/>
                      <a:gd name="T37" fmla="*/ 641 h 654"/>
                      <a:gd name="T38" fmla="*/ 571 w 654"/>
                      <a:gd name="T39" fmla="*/ 649 h 654"/>
                      <a:gd name="T40" fmla="*/ 557 w 654"/>
                      <a:gd name="T41" fmla="*/ 654 h 654"/>
                      <a:gd name="T42" fmla="*/ 543 w 654"/>
                      <a:gd name="T43" fmla="*/ 654 h 654"/>
                      <a:gd name="T44" fmla="*/ 530 w 654"/>
                      <a:gd name="T45" fmla="*/ 649 h 654"/>
                      <a:gd name="T46" fmla="*/ 517 w 654"/>
                      <a:gd name="T47" fmla="*/ 641 h 654"/>
                      <a:gd name="T48" fmla="*/ 289 w 654"/>
                      <a:gd name="T49" fmla="*/ 412 h 654"/>
                      <a:gd name="T50" fmla="*/ 262 w 654"/>
                      <a:gd name="T51" fmla="*/ 510 h 654"/>
                      <a:gd name="T52" fmla="*/ 256 w 654"/>
                      <a:gd name="T53" fmla="*/ 524 h 654"/>
                      <a:gd name="T54" fmla="*/ 246 w 654"/>
                      <a:gd name="T55" fmla="*/ 534 h 654"/>
                      <a:gd name="T56" fmla="*/ 234 w 654"/>
                      <a:gd name="T57" fmla="*/ 541 h 654"/>
                      <a:gd name="T58" fmla="*/ 220 w 654"/>
                      <a:gd name="T59" fmla="*/ 544 h 654"/>
                      <a:gd name="T60" fmla="*/ 205 w 654"/>
                      <a:gd name="T61" fmla="*/ 543 h 654"/>
                      <a:gd name="T62" fmla="*/ 192 w 654"/>
                      <a:gd name="T63" fmla="*/ 536 h 654"/>
                      <a:gd name="T64" fmla="*/ 181 w 654"/>
                      <a:gd name="T65" fmla="*/ 527 h 654"/>
                      <a:gd name="T66" fmla="*/ 174 w 654"/>
                      <a:gd name="T67" fmla="*/ 515 h 654"/>
                      <a:gd name="T68" fmla="*/ 3 w 654"/>
                      <a:gd name="T69" fmla="*/ 62 h 654"/>
                      <a:gd name="T70" fmla="*/ 0 w 654"/>
                      <a:gd name="T71" fmla="*/ 50 h 654"/>
                      <a:gd name="T72" fmla="*/ 0 w 654"/>
                      <a:gd name="T73" fmla="*/ 36 h 654"/>
                      <a:gd name="T74" fmla="*/ 5 w 654"/>
                      <a:gd name="T75" fmla="*/ 24 h 654"/>
                      <a:gd name="T76" fmla="*/ 14 w 654"/>
                      <a:gd name="T77" fmla="*/ 13 h 654"/>
                      <a:gd name="T78" fmla="*/ 24 w 654"/>
                      <a:gd name="T79" fmla="*/ 5 h 654"/>
                      <a:gd name="T80" fmla="*/ 37 w 654"/>
                      <a:gd name="T81" fmla="*/ 1 h 654"/>
                      <a:gd name="T82" fmla="*/ 49 w 654"/>
                      <a:gd name="T83" fmla="*/ 0 h 6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54" h="654">
                        <a:moveTo>
                          <a:pt x="49" y="0"/>
                        </a:moveTo>
                        <a:lnTo>
                          <a:pt x="63" y="2"/>
                        </a:lnTo>
                        <a:lnTo>
                          <a:pt x="515" y="174"/>
                        </a:lnTo>
                        <a:lnTo>
                          <a:pt x="527" y="181"/>
                        </a:lnTo>
                        <a:lnTo>
                          <a:pt x="536" y="192"/>
                        </a:lnTo>
                        <a:lnTo>
                          <a:pt x="542" y="205"/>
                        </a:lnTo>
                        <a:lnTo>
                          <a:pt x="544" y="220"/>
                        </a:lnTo>
                        <a:lnTo>
                          <a:pt x="541" y="234"/>
                        </a:lnTo>
                        <a:lnTo>
                          <a:pt x="534" y="247"/>
                        </a:lnTo>
                        <a:lnTo>
                          <a:pt x="524" y="256"/>
                        </a:lnTo>
                        <a:lnTo>
                          <a:pt x="510" y="262"/>
                        </a:lnTo>
                        <a:lnTo>
                          <a:pt x="412" y="289"/>
                        </a:lnTo>
                        <a:lnTo>
                          <a:pt x="641" y="518"/>
                        </a:lnTo>
                        <a:lnTo>
                          <a:pt x="649" y="529"/>
                        </a:lnTo>
                        <a:lnTo>
                          <a:pt x="654" y="543"/>
                        </a:lnTo>
                        <a:lnTo>
                          <a:pt x="654" y="558"/>
                        </a:lnTo>
                        <a:lnTo>
                          <a:pt x="649" y="572"/>
                        </a:lnTo>
                        <a:lnTo>
                          <a:pt x="641" y="583"/>
                        </a:lnTo>
                        <a:lnTo>
                          <a:pt x="583" y="641"/>
                        </a:lnTo>
                        <a:lnTo>
                          <a:pt x="571" y="649"/>
                        </a:lnTo>
                        <a:lnTo>
                          <a:pt x="557" y="654"/>
                        </a:lnTo>
                        <a:lnTo>
                          <a:pt x="543" y="654"/>
                        </a:lnTo>
                        <a:lnTo>
                          <a:pt x="530" y="649"/>
                        </a:lnTo>
                        <a:lnTo>
                          <a:pt x="517" y="641"/>
                        </a:lnTo>
                        <a:lnTo>
                          <a:pt x="289" y="412"/>
                        </a:lnTo>
                        <a:lnTo>
                          <a:pt x="262" y="510"/>
                        </a:lnTo>
                        <a:lnTo>
                          <a:pt x="256" y="524"/>
                        </a:lnTo>
                        <a:lnTo>
                          <a:pt x="246" y="534"/>
                        </a:lnTo>
                        <a:lnTo>
                          <a:pt x="234" y="541"/>
                        </a:lnTo>
                        <a:lnTo>
                          <a:pt x="220" y="544"/>
                        </a:lnTo>
                        <a:lnTo>
                          <a:pt x="205" y="543"/>
                        </a:lnTo>
                        <a:lnTo>
                          <a:pt x="192" y="536"/>
                        </a:lnTo>
                        <a:lnTo>
                          <a:pt x="181" y="527"/>
                        </a:lnTo>
                        <a:lnTo>
                          <a:pt x="174" y="515"/>
                        </a:lnTo>
                        <a:lnTo>
                          <a:pt x="3" y="62"/>
                        </a:lnTo>
                        <a:lnTo>
                          <a:pt x="0" y="50"/>
                        </a:lnTo>
                        <a:lnTo>
                          <a:pt x="0" y="36"/>
                        </a:lnTo>
                        <a:lnTo>
                          <a:pt x="5" y="24"/>
                        </a:lnTo>
                        <a:lnTo>
                          <a:pt x="14" y="13"/>
                        </a:lnTo>
                        <a:lnTo>
                          <a:pt x="24" y="5"/>
                        </a:lnTo>
                        <a:lnTo>
                          <a:pt x="37" y="1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EA3EDEA-75B2-4139-BCB8-169A8DDB92D2}"/>
                  </a:ext>
                </a:extLst>
              </p:cNvPr>
              <p:cNvSpPr/>
              <p:nvPr/>
            </p:nvSpPr>
            <p:spPr>
              <a:xfrm>
                <a:off x="7435935" y="6780418"/>
                <a:ext cx="253923" cy="253923"/>
              </a:xfrm>
              <a:prstGeom prst="rect">
                <a:avLst/>
              </a:prstGeom>
              <a:solidFill>
                <a:srgbClr val="6EB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3" name="구부러진 연결선 13">
                <a:extLst>
                  <a:ext uri="{FF2B5EF4-FFF2-40B4-BE49-F238E27FC236}">
                    <a16:creationId xmlns:a16="http://schemas.microsoft.com/office/drawing/2014/main" id="{4338D25A-69C2-463D-BB82-5576B03C891C}"/>
                  </a:ext>
                </a:extLst>
              </p:cNvPr>
              <p:cNvCxnSpPr>
                <a:cxnSpLocks/>
                <a:stCxn id="5" idx="3"/>
                <a:endCxn id="62" idx="3"/>
              </p:cNvCxnSpPr>
              <p:nvPr/>
            </p:nvCxnSpPr>
            <p:spPr>
              <a:xfrm rot="10800000" flipH="1">
                <a:off x="7584817" y="5371382"/>
                <a:ext cx="1658382" cy="1567678"/>
              </a:xfrm>
              <a:prstGeom prst="curved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C979305-083C-4810-927A-101DB27A87E1}"/>
                </a:ext>
              </a:extLst>
            </p:cNvPr>
            <p:cNvGrpSpPr/>
            <p:nvPr/>
          </p:nvGrpSpPr>
          <p:grpSpPr>
            <a:xfrm flipH="1">
              <a:off x="13044352" y="7079859"/>
              <a:ext cx="4896547" cy="1732075"/>
              <a:chOff x="1636568" y="6290835"/>
              <a:chExt cx="5430833" cy="139540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0DFEDF3-7A9E-40CE-B46C-14BED001B4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1636568" y="6290835"/>
                <a:ext cx="5430833" cy="139540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C26080-F990-4BF6-BC84-489C8CDE05E4}"/>
                  </a:ext>
                </a:extLst>
              </p:cNvPr>
              <p:cNvSpPr txBox="1"/>
              <p:nvPr/>
            </p:nvSpPr>
            <p:spPr>
              <a:xfrm>
                <a:off x="2048938" y="6490835"/>
                <a:ext cx="4689734" cy="65620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60960" tIns="30480" rIns="60960" bIns="30480" anchor="t">
                <a:noAutofit/>
              </a:bodyPr>
              <a:lstStyle/>
              <a:p>
                <a:pPr defTabSz="5884983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2400" b="1" dirty="0">
                    <a:solidFill>
                      <a:srgbClr val="002060"/>
                    </a:solidFill>
                    <a:latin typeface="나눔바른고딕"/>
                    <a:ea typeface="나눔바른고딕"/>
                  </a:rPr>
                  <a:t>보안  강화 극대화</a:t>
                </a:r>
                <a:endParaRPr lang="en-US" altLang="ko-KR" sz="2400" b="1" dirty="0">
                  <a:solidFill>
                    <a:srgbClr val="002060"/>
                  </a:solidFill>
                  <a:latin typeface="나눔바른고딕"/>
                  <a:ea typeface="나눔바른고딕"/>
                </a:endParaRPr>
              </a:p>
              <a:p>
                <a:pPr defTabSz="5884983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2000" dirty="0"/>
                  <a:t>기밀성</a:t>
                </a:r>
                <a:r>
                  <a:rPr lang="en-US" altLang="ko-KR" sz="2000" dirty="0"/>
                  <a:t>: </a:t>
                </a:r>
                <a:r>
                  <a:rPr lang="ko-KR" altLang="en-US" sz="2000" dirty="0"/>
                  <a:t>암호화방식</a:t>
                </a:r>
                <a:endParaRPr lang="en-US" altLang="ko-KR" sz="2000" dirty="0"/>
              </a:p>
              <a:p>
                <a:r>
                  <a:rPr lang="ko-KR" altLang="en-US" sz="2000" dirty="0"/>
                  <a:t>무결성</a:t>
                </a:r>
                <a:r>
                  <a:rPr lang="en-US" altLang="ko-KR" sz="2000" dirty="0"/>
                  <a:t>: </a:t>
                </a:r>
                <a:r>
                  <a:rPr lang="ko-KR" altLang="en-US" sz="2000" dirty="0" err="1"/>
                  <a:t>해시값</a:t>
                </a:r>
                <a:r>
                  <a:rPr lang="ko-KR" altLang="en-US" sz="2000" dirty="0"/>
                  <a:t> 인지 </a:t>
                </a:r>
              </a:p>
              <a:p>
                <a:r>
                  <a:rPr lang="ko-KR" altLang="en-US" sz="2000" dirty="0"/>
                  <a:t>가용성</a:t>
                </a:r>
                <a:r>
                  <a:rPr lang="en-US" altLang="ko-KR" sz="2000" dirty="0"/>
                  <a:t>: </a:t>
                </a:r>
                <a:r>
                  <a:rPr lang="ko-KR" altLang="en-US" sz="2000" dirty="0"/>
                  <a:t>안면인식 인증</a:t>
                </a:r>
                <a:endParaRPr kumimoji="1" lang="ko-KR" altLang="en-US" sz="2000" dirty="0">
                  <a:latin typeface="나눔바른고딕"/>
                  <a:ea typeface="나눔바른고딕"/>
                </a:endParaRPr>
              </a:p>
              <a:p>
                <a:endPara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defTabSz="5884983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ko-KR" sz="2000" dirty="0">
                  <a:latin typeface="나눔바른고딕"/>
                  <a:ea typeface="나눔바른고딕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601F4E-FEE9-42D8-B134-C2C71CAED4C8}"/>
              </a:ext>
            </a:extLst>
          </p:cNvPr>
          <p:cNvSpPr txBox="1"/>
          <p:nvPr/>
        </p:nvSpPr>
        <p:spPr>
          <a:xfrm>
            <a:off x="2971424" y="819260"/>
            <a:ext cx="2840201" cy="323166"/>
          </a:xfrm>
          <a:prstGeom prst="rect">
            <a:avLst/>
          </a:prstGeom>
          <a:noFill/>
        </p:spPr>
        <p:txBody>
          <a:bodyPr wrap="none" lIns="137160" tIns="68580" rIns="137160" bIns="68580" rtlCol="0">
            <a:spAutoFit/>
          </a:bodyPr>
          <a:lstStyle/>
          <a:p>
            <a:pPr algn="l"/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i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DEB99A85-1DCF-4970-BF3C-12671C896073}"/>
              </a:ext>
            </a:extLst>
          </p:cNvPr>
          <p:cNvGrpSpPr/>
          <p:nvPr/>
        </p:nvGrpSpPr>
        <p:grpSpPr>
          <a:xfrm>
            <a:off x="7045852" y="1177385"/>
            <a:ext cx="10572944" cy="6479748"/>
            <a:chOff x="7021632" y="149094"/>
            <a:chExt cx="10687929" cy="6539314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BDC6CBF4-5146-49BE-AAC3-68994BD47FE9}"/>
                </a:ext>
              </a:extLst>
            </p:cNvPr>
            <p:cNvGrpSpPr/>
            <p:nvPr/>
          </p:nvGrpSpPr>
          <p:grpSpPr>
            <a:xfrm>
              <a:off x="7021632" y="149094"/>
              <a:ext cx="10687929" cy="6539314"/>
              <a:chOff x="7021632" y="149094"/>
              <a:chExt cx="10687929" cy="6539314"/>
            </a:xfrm>
          </p:grpSpPr>
          <p:pic>
            <p:nvPicPr>
              <p:cNvPr id="152" name="그림 151">
                <a:extLst>
                  <a:ext uri="{FF2B5EF4-FFF2-40B4-BE49-F238E27FC236}">
                    <a16:creationId xmlns:a16="http://schemas.microsoft.com/office/drawing/2014/main" id="{B5F03AF0-2DA4-47C7-8EA7-C17550BE00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lum/>
              </a:blip>
              <a:stretch>
                <a:fillRect/>
              </a:stretch>
            </p:blipFill>
            <p:spPr>
              <a:xfrm>
                <a:off x="7021632" y="149094"/>
                <a:ext cx="5056841" cy="134095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3B432CE-EDEF-40CD-826C-ED4EFBE01982}"/>
                  </a:ext>
                </a:extLst>
              </p:cNvPr>
              <p:cNvSpPr txBox="1"/>
              <p:nvPr/>
            </p:nvSpPr>
            <p:spPr>
              <a:xfrm>
                <a:off x="12829785" y="5501977"/>
                <a:ext cx="4879776" cy="11864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60960" tIns="30480" rIns="60960" bIns="30480" anchor="t">
                <a:noAutofit/>
              </a:bodyPr>
              <a:lstStyle/>
              <a:p>
                <a:pPr defTabSz="5884983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2000" dirty="0">
                  <a:latin typeface="나눔바른고딕"/>
                  <a:ea typeface="나눔바른고딕"/>
                </a:endParaRPr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4157FAF5-F22D-4409-BE14-4E8A9B073167}"/>
                </a:ext>
              </a:extLst>
            </p:cNvPr>
            <p:cNvGrpSpPr/>
            <p:nvPr/>
          </p:nvGrpSpPr>
          <p:grpSpPr>
            <a:xfrm>
              <a:off x="9064260" y="1391369"/>
              <a:ext cx="3435826" cy="2639868"/>
              <a:chOff x="9064260" y="1391369"/>
              <a:chExt cx="3435826" cy="2639868"/>
            </a:xfrm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FF5717A9-F0D4-4A4B-BF86-2ACADCCDFC16}"/>
                  </a:ext>
                </a:extLst>
              </p:cNvPr>
              <p:cNvSpPr/>
              <p:nvPr/>
            </p:nvSpPr>
            <p:spPr>
              <a:xfrm>
                <a:off x="11553841" y="3084994"/>
                <a:ext cx="946245" cy="94624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14E7B28-8C26-4E04-8EA6-A6BA57C11FC6}"/>
                  </a:ext>
                </a:extLst>
              </p:cNvPr>
              <p:cNvSpPr/>
              <p:nvPr/>
            </p:nvSpPr>
            <p:spPr>
              <a:xfrm>
                <a:off x="9064260" y="1391369"/>
                <a:ext cx="253923" cy="25392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0" name="꺾인 연결선 56">
                <a:extLst>
                  <a:ext uri="{FF2B5EF4-FFF2-40B4-BE49-F238E27FC236}">
                    <a16:creationId xmlns:a16="http://schemas.microsoft.com/office/drawing/2014/main" id="{983C76A0-53CD-437D-AD4C-3E0509C10E87}"/>
                  </a:ext>
                </a:extLst>
              </p:cNvPr>
              <p:cNvCxnSpPr>
                <a:cxnSpLocks/>
                <a:endCxn id="149" idx="0"/>
              </p:cNvCxnSpPr>
              <p:nvPr/>
            </p:nvCxnSpPr>
            <p:spPr>
              <a:xfrm rot="10800000">
                <a:off x="9191222" y="1391369"/>
                <a:ext cx="2340114" cy="2149976"/>
              </a:xfrm>
              <a:prstGeom prst="bentConnector4">
                <a:avLst>
                  <a:gd name="adj1" fmla="val 47287"/>
                  <a:gd name="adj2" fmla="val -476"/>
                </a:avLst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Freeform 11">
                <a:extLst>
                  <a:ext uri="{FF2B5EF4-FFF2-40B4-BE49-F238E27FC236}">
                    <a16:creationId xmlns:a16="http://schemas.microsoft.com/office/drawing/2014/main" id="{98E4F045-2275-493F-A0BC-2FEB947A0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85123" y="3354587"/>
                <a:ext cx="323799" cy="397535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E1459D5-CCDA-4A72-A9A8-3F69AFC1C588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B3819CF-20C4-49B3-8B10-04EAEDDD4D66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8BDFEBC9-9213-4EF7-9E85-0370D622C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0496369B-B35C-4CC2-A2CD-DBC9990D8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42990425-98BA-4FF3-8445-220289349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7284201" y="1327575"/>
            <a:ext cx="46424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884983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dirty="0">
                <a:solidFill>
                  <a:srgbClr val="002060">
                    <a:alpha val="100000"/>
                  </a:srgbClr>
                </a:solidFill>
                <a:latin typeface="나눔바른고딕"/>
                <a:ea typeface="나눔바른고딕"/>
              </a:rPr>
              <a:t>그룹 사용자들 간의 데이터 공유 가능 </a:t>
            </a:r>
            <a:endParaRPr lang="en-US" altLang="ko-KR" sz="2400" b="1" dirty="0">
              <a:solidFill>
                <a:srgbClr val="002060">
                  <a:alpha val="100000"/>
                </a:srgbClr>
              </a:solidFill>
              <a:latin typeface="나눔바른고딕"/>
              <a:ea typeface="나눔바른고딕"/>
            </a:endParaRPr>
          </a:p>
          <a:p>
            <a:pPr defTabSz="5884983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latin typeface="나눔바른고딕"/>
                <a:ea typeface="나눔바른고딕"/>
              </a:rPr>
              <a:t>대학생</a:t>
            </a:r>
            <a:r>
              <a:rPr kumimoji="1" lang="en-US" altLang="ko-KR" sz="2000" dirty="0">
                <a:latin typeface="나눔바른고딕"/>
                <a:ea typeface="나눔바른고딕"/>
              </a:rPr>
              <a:t>, </a:t>
            </a:r>
            <a:r>
              <a:rPr kumimoji="1" lang="ko-KR" altLang="en-US" sz="2000" dirty="0">
                <a:latin typeface="나눔바른고딕"/>
                <a:ea typeface="나눔바른고딕"/>
              </a:rPr>
              <a:t>공모전 참가자</a:t>
            </a:r>
            <a:r>
              <a:rPr kumimoji="1" lang="en-US" altLang="ko-KR" sz="2000" dirty="0">
                <a:latin typeface="나눔바른고딕"/>
                <a:ea typeface="나눔바른고딕"/>
              </a:rPr>
              <a:t>, </a:t>
            </a:r>
            <a:r>
              <a:rPr kumimoji="1" lang="ko-KR" altLang="en-US" sz="2000" dirty="0">
                <a:latin typeface="나눔바른고딕"/>
                <a:ea typeface="나눔바른고딕"/>
              </a:rPr>
              <a:t>직장인 등 그룹을 만들어 다양하게 사용 가능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49676" y="-1409228"/>
            <a:ext cx="8797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1,2,3,4,5,6, </a:t>
            </a:r>
            <a:r>
              <a:rPr lang="ko-KR" altLang="en-US" sz="3000" dirty="0">
                <a:solidFill>
                  <a:srgbClr val="FF0000"/>
                </a:solidFill>
              </a:rPr>
              <a:t>순으로</a:t>
            </a:r>
            <a:r>
              <a:rPr lang="en-US" altLang="ko-KR" sz="3000" dirty="0">
                <a:solidFill>
                  <a:srgbClr val="FF0000"/>
                </a:solidFill>
              </a:rPr>
              <a:t>!</a:t>
            </a:r>
          </a:p>
          <a:p>
            <a:r>
              <a:rPr lang="en-US" altLang="ko-KR" sz="3000" dirty="0">
                <a:solidFill>
                  <a:srgbClr val="FF0000"/>
                </a:solidFill>
              </a:rPr>
              <a:t>1,2</a:t>
            </a:r>
            <a:r>
              <a:rPr lang="ko-KR" altLang="en-US" sz="3000" dirty="0">
                <a:solidFill>
                  <a:srgbClr val="FF0000"/>
                </a:solidFill>
              </a:rPr>
              <a:t>가 중요하니 나머지는 간단히 설명하면 </a:t>
            </a:r>
            <a:r>
              <a:rPr lang="ko-KR" altLang="en-US" sz="3000" dirty="0" err="1">
                <a:solidFill>
                  <a:srgbClr val="FF0000"/>
                </a:solidFill>
              </a:rPr>
              <a:t>될듯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069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FAE510-2562-4C4D-909B-5C76F5AB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427" y="1650621"/>
            <a:ext cx="10172428" cy="5717889"/>
          </a:xfrm>
          <a:prstGeom prst="rect">
            <a:avLst/>
          </a:prstGeom>
        </p:spPr>
      </p:pic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EFDC459C-41AB-4292-9BAA-DA366BB7C833}"/>
              </a:ext>
            </a:extLst>
          </p:cNvPr>
          <p:cNvSpPr/>
          <p:nvPr/>
        </p:nvSpPr>
        <p:spPr>
          <a:xfrm rot="5400000">
            <a:off x="4856716" y="4723332"/>
            <a:ext cx="3105138" cy="129296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dist="38100" algn="l" rotWithShape="0">
              <a:srgbClr val="F9B13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전문가 피드백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EC21ED-B47A-45C7-A6F2-96B79E165BCE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EF821AA-8278-4420-867E-66572F103907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4C5CC08C-3E4A-47FD-B5D3-03B0D005B8EB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E989CFBD-46DF-42DF-A114-28390F6C8B18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951DB00-1791-48B3-8991-C92CEBCD45B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F6598856-92E3-4C1D-A9FF-6FD2811875A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47182611-1486-4908-A4A2-1061F640ACB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54B4C4CC-9708-465E-AA58-B471230420B4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B27E519-8DBF-4C6C-8A0B-154C35329A73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675E823A-CBDD-4371-AEAD-813E76C2FE06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DCCA4FED-A84D-40FF-8628-D6BF4554FFA9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4F79B409-4CBB-42E7-8866-A50B747C6956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70D7B199-138E-490F-9815-C3E023EBA8C0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F7C2691-1010-4235-BFEC-F86451DD2335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79D936A3-9B77-4004-986F-776FCDC22F9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9" name="Group 20">
              <a:extLst>
                <a:ext uri="{FF2B5EF4-FFF2-40B4-BE49-F238E27FC236}">
                  <a16:creationId xmlns:a16="http://schemas.microsoft.com/office/drawing/2014/main" id="{39D51030-F869-41A2-9E47-ACDC40426F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56C21D36-2590-4EAE-8984-FF3CBB986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40178797-4281-456F-A9ED-79AFB587D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095E69C-69E8-4F59-B522-657AAF9E6D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453FD88D-9D67-49DB-97CD-E392729A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6CECEFA-ABEF-4DA3-91DE-D50EF8B1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1" name="자유형 23">
              <a:extLst>
                <a:ext uri="{FF2B5EF4-FFF2-40B4-BE49-F238E27FC236}">
                  <a16:creationId xmlns:a16="http://schemas.microsoft.com/office/drawing/2014/main" id="{F5D401ED-8BB7-4584-8A4A-6CEE2281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39A1250-304C-40C0-BA0C-723856A10E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0C848A95-4767-4CD7-BC94-3EF511E1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13E1ABC-C305-4194-BB34-A20CC63FA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2"/>
            <a:ext cx="5035302" cy="7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AC589F-C1DB-450D-BCE8-5D7C746A343A}"/>
              </a:ext>
            </a:extLst>
          </p:cNvPr>
          <p:cNvGrpSpPr/>
          <p:nvPr/>
        </p:nvGrpSpPr>
        <p:grpSpPr>
          <a:xfrm>
            <a:off x="16704840" y="9570779"/>
            <a:ext cx="1285817" cy="716221"/>
            <a:chOff x="16387291" y="9434843"/>
            <a:chExt cx="1675374" cy="93321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5748606-27EC-4DB5-91E9-137BE4C1B267}"/>
                </a:ext>
              </a:extLst>
            </p:cNvPr>
            <p:cNvGrpSpPr/>
            <p:nvPr/>
          </p:nvGrpSpPr>
          <p:grpSpPr>
            <a:xfrm>
              <a:off x="16387291" y="9434843"/>
              <a:ext cx="1247725" cy="933211"/>
              <a:chOff x="2255816" y="665848"/>
              <a:chExt cx="3025192" cy="2262630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F026211D-FB15-4B5F-9A74-29F4060E0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CB61EC30-A750-4815-8C5B-9CC8DEB1B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AEB7ADD-6DED-4221-8722-9CB8B30E6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0" t="28155" r="27353" b="23968"/>
            <a:stretch/>
          </p:blipFill>
          <p:spPr>
            <a:xfrm>
              <a:off x="17472544" y="9526495"/>
              <a:ext cx="590121" cy="5916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1D23C3-704E-493C-BEFE-83C64C3622BD}"/>
              </a:ext>
            </a:extLst>
          </p:cNvPr>
          <p:cNvSpPr txBox="1"/>
          <p:nvPr/>
        </p:nvSpPr>
        <p:spPr>
          <a:xfrm>
            <a:off x="3861536" y="819259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D6D08-E3AE-433C-8276-C0761326E1EF}"/>
              </a:ext>
            </a:extLst>
          </p:cNvPr>
          <p:cNvSpPr txBox="1"/>
          <p:nvPr/>
        </p:nvSpPr>
        <p:spPr>
          <a:xfrm>
            <a:off x="6676428" y="7303740"/>
            <a:ext cx="10172428" cy="1631216"/>
          </a:xfrm>
          <a:prstGeom prst="rect">
            <a:avLst/>
          </a:prstGeom>
          <a:solidFill>
            <a:srgbClr val="081232"/>
          </a:solidFill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이상치 처리 방식의 조건을 명확히 설정 필요</a:t>
            </a:r>
            <a:endParaRPr lang="en-US" altLang="ko-KR" sz="24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음성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영상 데이터 등의 데이터 형식과 처리방식 확장</a:t>
            </a:r>
            <a:endParaRPr lang="en-US" altLang="ko-KR" sz="24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9BD263-FC9D-4604-8447-69D8B3AEB14C}"/>
              </a:ext>
            </a:extLst>
          </p:cNvPr>
          <p:cNvGrpSpPr/>
          <p:nvPr/>
        </p:nvGrpSpPr>
        <p:grpSpPr>
          <a:xfrm>
            <a:off x="1655168" y="3831096"/>
            <a:ext cx="4408579" cy="3184612"/>
            <a:chOff x="13371469" y="2721877"/>
            <a:chExt cx="4408579" cy="31846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495776-FEA4-49E2-B870-B1A1DCE8CBA8}"/>
                </a:ext>
              </a:extLst>
            </p:cNvPr>
            <p:cNvSpPr txBox="1"/>
            <p:nvPr/>
          </p:nvSpPr>
          <p:spPr>
            <a:xfrm>
              <a:off x="13371469" y="2721877"/>
              <a:ext cx="1832554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>
                  <a:latin typeface="나눔바른고딕" panose="020B0600000101010101" charset="-127"/>
                  <a:ea typeface="나눔바른고딕" panose="020B0600000101010101" charset="-127"/>
                </a:rPr>
                <a:t>소속기관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733533-7E70-4E3A-B2D1-07190E9A07FC}"/>
                </a:ext>
              </a:extLst>
            </p:cNvPr>
            <p:cNvSpPr txBox="1"/>
            <p:nvPr/>
          </p:nvSpPr>
          <p:spPr>
            <a:xfrm>
              <a:off x="13371469" y="3228833"/>
              <a:ext cx="4408579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2400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en-US" altLang="ko-KR" sz="2400" dirty="0">
                  <a:latin typeface="나눔바른고딕" panose="020B0600000101010101" charset="-127"/>
                  <a:ea typeface="나눔바른고딕" panose="020B0600000101010101" charset="-127"/>
                </a:rPr>
                <a:t>- </a:t>
              </a:r>
              <a:r>
                <a:rPr lang="ko-KR" altLang="en-US" sz="2400" dirty="0">
                  <a:latin typeface="나눔바른고딕" panose="020B0600000101010101" charset="-127"/>
                  <a:ea typeface="나눔바른고딕" panose="020B0600000101010101" charset="-127"/>
                </a:rPr>
                <a:t>부산대학교 병원 정신건강의학과</a:t>
              </a:r>
              <a:endParaRPr lang="en-US" altLang="ko-KR" sz="2400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en-US" altLang="ko-KR" sz="2400" dirty="0">
                  <a:latin typeface="나눔바른고딕" panose="020B0600000101010101" charset="-127"/>
                  <a:ea typeface="나눔바른고딕" panose="020B0600000101010101" charset="-127"/>
                </a:rPr>
                <a:t>- </a:t>
              </a:r>
              <a:r>
                <a:rPr lang="ko-KR" altLang="en-US" sz="2400" dirty="0">
                  <a:latin typeface="나눔바른고딕" panose="020B0600000101010101" charset="-127"/>
                  <a:ea typeface="나눔바른고딕" panose="020B0600000101010101" charset="-127"/>
                </a:rPr>
                <a:t>홍익대학교 시각디자인학과</a:t>
              </a:r>
            </a:p>
            <a:p>
              <a:r>
                <a:rPr lang="en-US" altLang="ko-KR" sz="2400" dirty="0">
                  <a:latin typeface="나눔바른고딕" panose="020B0600000101010101" charset="-127"/>
                  <a:ea typeface="나눔바른고딕" panose="020B0600000101010101" charset="-127"/>
                </a:rPr>
                <a:t>- </a:t>
              </a:r>
              <a:r>
                <a:rPr lang="ko-KR" altLang="en-US" sz="2400" dirty="0">
                  <a:latin typeface="나눔바른고딕" panose="020B0600000101010101" charset="-127"/>
                  <a:ea typeface="나눔바른고딕" panose="020B0600000101010101" charset="-127"/>
                </a:rPr>
                <a:t>동명정보대학교 컴퓨터공학 </a:t>
              </a:r>
            </a:p>
            <a:p>
              <a:r>
                <a:rPr lang="en-US" altLang="ko-KR" sz="2400" dirty="0">
                  <a:latin typeface="나눔바른고딕" panose="020B0600000101010101" charset="-127"/>
                  <a:ea typeface="나눔바른고딕" panose="020B0600000101010101" charset="-127"/>
                </a:rPr>
                <a:t>- </a:t>
              </a:r>
              <a:r>
                <a:rPr lang="ko-KR" altLang="en-US" sz="2400" dirty="0">
                  <a:latin typeface="나눔바른고딕" panose="020B0600000101010101" charset="-127"/>
                  <a:ea typeface="나눔바른고딕" panose="020B0600000101010101" charset="-127"/>
                </a:rPr>
                <a:t>국가수리과학연구소 의료수학</a:t>
              </a:r>
              <a:endParaRPr lang="en-US" altLang="ko-KR" sz="2400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en-US" altLang="ko-KR" sz="2400" dirty="0">
                  <a:latin typeface="나눔바른고딕" panose="020B0600000101010101" charset="-127"/>
                  <a:ea typeface="나눔바른고딕" panose="020B0600000101010101" charset="-127"/>
                </a:rPr>
                <a:t>- </a:t>
              </a:r>
              <a:r>
                <a:rPr lang="ko-KR" altLang="en-US" sz="2400" dirty="0">
                  <a:latin typeface="나눔바른고딕" panose="020B0600000101010101" charset="-127"/>
                  <a:ea typeface="나눔바른고딕" panose="020B0600000101010101" charset="-127"/>
                </a:rPr>
                <a:t>서울대학교 공학연구소 </a:t>
              </a:r>
              <a:endParaRPr lang="en-US" altLang="ko-KR" sz="2400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en-US" altLang="ko-KR" sz="2400" dirty="0">
                  <a:latin typeface="나눔바른고딕" panose="020B0600000101010101" charset="-127"/>
                  <a:ea typeface="나눔바른고딕" panose="020B0600000101010101" charset="-127"/>
                </a:rPr>
                <a:t>- </a:t>
              </a:r>
              <a:r>
                <a:rPr lang="ko-KR" altLang="en-US" sz="2400" dirty="0">
                  <a:latin typeface="나눔바른고딕" panose="020B0600000101010101" charset="-127"/>
                  <a:ea typeface="나눔바른고딕" panose="020B0600000101010101" charset="-127"/>
                </a:rPr>
                <a:t>포항공대 인공지능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71498"/>
      </p:ext>
    </p:extLst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노트북, 사람, 컴퓨터, 사용중이(가) 표시된 사진&#10;&#10;자동 생성된 설명">
            <a:extLst>
              <a:ext uri="{FF2B5EF4-FFF2-40B4-BE49-F238E27FC236}">
                <a16:creationId xmlns:a16="http://schemas.microsoft.com/office/drawing/2014/main" id="{CB064866-0B58-478F-BBFE-F7789D57FA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13"/>
          <a:stretch/>
        </p:blipFill>
        <p:spPr>
          <a:xfrm>
            <a:off x="0" y="-493007"/>
            <a:ext cx="18288000" cy="108493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8CA4DCB-A14C-4615-8C5C-EEDD887B0E33}"/>
              </a:ext>
            </a:extLst>
          </p:cNvPr>
          <p:cNvSpPr/>
          <p:nvPr/>
        </p:nvSpPr>
        <p:spPr>
          <a:xfrm>
            <a:off x="-1016" y="-493007"/>
            <a:ext cx="18288000" cy="10847371"/>
          </a:xfrm>
          <a:prstGeom prst="rect">
            <a:avLst/>
          </a:prstGeom>
          <a:solidFill>
            <a:srgbClr val="0C1B2E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F9F772-67D1-4257-BCDF-404E21D6C186}"/>
              </a:ext>
            </a:extLst>
          </p:cNvPr>
          <p:cNvGrpSpPr/>
          <p:nvPr/>
        </p:nvGrpSpPr>
        <p:grpSpPr>
          <a:xfrm>
            <a:off x="6263680" y="3830291"/>
            <a:ext cx="5861046" cy="2393329"/>
            <a:chOff x="6263680" y="3012147"/>
            <a:chExt cx="5861046" cy="23933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CC6567E-1DDD-4721-B86F-46B4507C7ABF}"/>
                </a:ext>
              </a:extLst>
            </p:cNvPr>
            <p:cNvSpPr/>
            <p:nvPr/>
          </p:nvSpPr>
          <p:spPr>
            <a:xfrm>
              <a:off x="8639944" y="3012147"/>
              <a:ext cx="1008112" cy="1862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1500" kern="0" spc="-100" dirty="0">
                  <a:ln w="19050">
                    <a:noFill/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20800" kern="0" spc="-100" dirty="0">
                <a:ln w="19050">
                  <a:noFill/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81D9E6-2E9B-4052-B8B6-DDB3D25B2AE8}"/>
                </a:ext>
              </a:extLst>
            </p:cNvPr>
            <p:cNvSpPr txBox="1"/>
            <p:nvPr/>
          </p:nvSpPr>
          <p:spPr>
            <a:xfrm>
              <a:off x="6263680" y="4697590"/>
              <a:ext cx="58610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 panose="020F0502020204030204" pitchFamily="34" charset="0"/>
                </a:rPr>
                <a:t>연구원 소개 </a:t>
              </a:r>
              <a:endPara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230767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7AF04D-36E7-4FEA-8634-A6746D3F93F0}"/>
              </a:ext>
            </a:extLst>
          </p:cNvPr>
          <p:cNvSpPr/>
          <p:nvPr/>
        </p:nvSpPr>
        <p:spPr>
          <a:xfrm>
            <a:off x="13556958" y="2720153"/>
            <a:ext cx="4496996" cy="971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rgbClr val="FFC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05FE1B-5D11-4A9B-ADE8-61F6D233B40B}"/>
              </a:ext>
            </a:extLst>
          </p:cNvPr>
          <p:cNvGrpSpPr/>
          <p:nvPr/>
        </p:nvGrpSpPr>
        <p:grpSpPr>
          <a:xfrm>
            <a:off x="16704844" y="9570779"/>
            <a:ext cx="957605" cy="716221"/>
            <a:chOff x="2255816" y="665848"/>
            <a:chExt cx="3025192" cy="226263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5BFE30E-0EAC-4560-AEF6-E76D8B8C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8378" y="665848"/>
              <a:ext cx="2262630" cy="226263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DA102D6-6123-4B51-ABBB-1649A5345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816" y="976097"/>
              <a:ext cx="1228763" cy="1228763"/>
            </a:xfrm>
            <a:prstGeom prst="rect">
              <a:avLst/>
            </a:prstGeom>
          </p:spPr>
        </p:pic>
      </p:grpSp>
      <p:pic>
        <p:nvPicPr>
          <p:cNvPr id="2" name="그림 1" descr="사람, 그룹, 가장, 사진이(가) 표시된 사진&#10;&#10;자동 생성된 설명">
            <a:extLst>
              <a:ext uri="{FF2B5EF4-FFF2-40B4-BE49-F238E27FC236}">
                <a16:creationId xmlns:a16="http://schemas.microsoft.com/office/drawing/2014/main" id="{3E1623EE-B7C3-4E46-B3E2-ECD7594C6D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47" y="2219576"/>
            <a:ext cx="7411386" cy="581165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CD8AF41-B845-465C-9B2A-21C6D5157CF2}"/>
              </a:ext>
            </a:extLst>
          </p:cNvPr>
          <p:cNvGrpSpPr/>
          <p:nvPr/>
        </p:nvGrpSpPr>
        <p:grpSpPr>
          <a:xfrm>
            <a:off x="13690228" y="2272456"/>
            <a:ext cx="2115228" cy="538219"/>
            <a:chOff x="13841023" y="5157075"/>
            <a:chExt cx="2662270" cy="6479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178EA0C-D3B4-4007-A768-436F0C5C7D16}"/>
                </a:ext>
              </a:extLst>
            </p:cNvPr>
            <p:cNvSpPr/>
            <p:nvPr/>
          </p:nvSpPr>
          <p:spPr>
            <a:xfrm>
              <a:off x="14048708" y="5287844"/>
              <a:ext cx="2246900" cy="5171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300" b="1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80B89-76BB-4240-ADAE-C8B89197204A}"/>
                </a:ext>
              </a:extLst>
            </p:cNvPr>
            <p:cNvSpPr/>
            <p:nvPr/>
          </p:nvSpPr>
          <p:spPr>
            <a:xfrm>
              <a:off x="13841023" y="5157075"/>
              <a:ext cx="2662270" cy="557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원서연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70"/>
            <a:ext cx="2545249" cy="692497"/>
          </a:xfrm>
          <a:prstGeom prst="rect">
            <a:avLst/>
          </a:prstGeom>
          <a:noFill/>
        </p:spPr>
        <p:txBody>
          <a:bodyPr wrap="none" lIns="137160" tIns="68580" rIns="137160" bIns="68580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연구원 역량 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3"/>
            <a:ext cx="5035302" cy="7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5601F4E-FEE9-42D8-B134-C2C71CAED4C8}"/>
              </a:ext>
            </a:extLst>
          </p:cNvPr>
          <p:cNvSpPr txBox="1"/>
          <p:nvPr/>
        </p:nvSpPr>
        <p:spPr>
          <a:xfrm>
            <a:off x="3567495" y="819260"/>
            <a:ext cx="2840201" cy="323166"/>
          </a:xfrm>
          <a:prstGeom prst="rect">
            <a:avLst/>
          </a:prstGeom>
          <a:noFill/>
        </p:spPr>
        <p:txBody>
          <a:bodyPr wrap="none" lIns="137160" tIns="68580" rIns="137160" bIns="68580" rtlCol="0">
            <a:spAutoFit/>
          </a:bodyPr>
          <a:lstStyle/>
          <a:p>
            <a:pPr algn="l"/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i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4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AEC21ED-B47A-45C7-A6F2-96B79E165BCE}"/>
              </a:ext>
            </a:extLst>
          </p:cNvPr>
          <p:cNvGrpSpPr/>
          <p:nvPr/>
        </p:nvGrpSpPr>
        <p:grpSpPr>
          <a:xfrm>
            <a:off x="2" y="592097"/>
            <a:ext cx="506027" cy="3778389"/>
            <a:chOff x="1" y="592096"/>
            <a:chExt cx="506027" cy="3778389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EF821AA-8278-4420-867E-66572F103907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4C5CC08C-3E4A-47FD-B5D3-03B0D005B8EB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E989CFBD-46DF-42DF-A114-28390F6C8B18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A951DB00-1791-48B3-8991-C92CEBCD45B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F6598856-92E3-4C1D-A9FF-6FD2811875A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8" name="평행 사변형 87">
                <a:extLst>
                  <a:ext uri="{FF2B5EF4-FFF2-40B4-BE49-F238E27FC236}">
                    <a16:creationId xmlns:a16="http://schemas.microsoft.com/office/drawing/2014/main" id="{47182611-1486-4908-A4A2-1061F640ACB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9" name="평행 사변형 88">
                <a:extLst>
                  <a:ext uri="{FF2B5EF4-FFF2-40B4-BE49-F238E27FC236}">
                    <a16:creationId xmlns:a16="http://schemas.microsoft.com/office/drawing/2014/main" id="{54B4C4CC-9708-465E-AA58-B471230420B4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B27E519-8DBF-4C6C-8A0B-154C35329A73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78" name="평행 사변형 77">
                <a:extLst>
                  <a:ext uri="{FF2B5EF4-FFF2-40B4-BE49-F238E27FC236}">
                    <a16:creationId xmlns:a16="http://schemas.microsoft.com/office/drawing/2014/main" id="{675E823A-CBDD-4371-AEAD-813E76C2FE06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DCCA4FED-A84D-40FF-8628-D6BF4554FFA9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4F79B409-4CBB-42E7-8866-A50B747C6956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70D7B199-138E-490F-9815-C3E023EBA8C0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9F7C2691-1010-4235-BFEC-F86451DD2335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79D936A3-9B77-4004-986F-776FCDC22F9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E1F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8" name="Group 20">
              <a:extLst>
                <a:ext uri="{FF2B5EF4-FFF2-40B4-BE49-F238E27FC236}">
                  <a16:creationId xmlns:a16="http://schemas.microsoft.com/office/drawing/2014/main" id="{39D51030-F869-41A2-9E47-ACDC40426F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74" name="Freeform 22">
                <a:extLst>
                  <a:ext uri="{FF2B5EF4-FFF2-40B4-BE49-F238E27FC236}">
                    <a16:creationId xmlns:a16="http://schemas.microsoft.com/office/drawing/2014/main" id="{56C21D36-2590-4EAE-8984-FF3CBB986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5" name="Freeform 23">
                <a:extLst>
                  <a:ext uri="{FF2B5EF4-FFF2-40B4-BE49-F238E27FC236}">
                    <a16:creationId xmlns:a16="http://schemas.microsoft.com/office/drawing/2014/main" id="{40178797-4281-456F-A9ED-79AFB587D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6" name="Freeform 24">
                <a:extLst>
                  <a:ext uri="{FF2B5EF4-FFF2-40B4-BE49-F238E27FC236}">
                    <a16:creationId xmlns:a16="http://schemas.microsoft.com/office/drawing/2014/main" id="{2095E69C-69E8-4F59-B522-657AAF9E6D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77" name="Freeform 25">
                <a:extLst>
                  <a:ext uri="{FF2B5EF4-FFF2-40B4-BE49-F238E27FC236}">
                    <a16:creationId xmlns:a16="http://schemas.microsoft.com/office/drawing/2014/main" id="{453FD88D-9D67-49DB-97CD-E392729A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E6CECEFA-ABEF-4DA3-91DE-D50EF8B1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0" name="자유형 23">
              <a:extLst>
                <a:ext uri="{FF2B5EF4-FFF2-40B4-BE49-F238E27FC236}">
                  <a16:creationId xmlns:a16="http://schemas.microsoft.com/office/drawing/2014/main" id="{F5D401ED-8BB7-4584-8A4A-6CEE2281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339A1250-304C-40C0-BA0C-723856A10E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2" name="자유형 58">
              <a:extLst>
                <a:ext uri="{FF2B5EF4-FFF2-40B4-BE49-F238E27FC236}">
                  <a16:creationId xmlns:a16="http://schemas.microsoft.com/office/drawing/2014/main" id="{0C848A95-4767-4CD7-BC94-3EF511E1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3" name="Freeform 36">
              <a:extLst>
                <a:ext uri="{FF2B5EF4-FFF2-40B4-BE49-F238E27FC236}">
                  <a16:creationId xmlns:a16="http://schemas.microsoft.com/office/drawing/2014/main" id="{C13E1ABC-C305-4194-BB34-A20CC63FA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  <p:cxnSp>
        <p:nvCxnSpPr>
          <p:cNvPr id="53" name="직선 연결선 52"/>
          <p:cNvCxnSpPr>
            <a:cxnSpLocks/>
          </p:cNvCxnSpPr>
          <p:nvPr/>
        </p:nvCxnSpPr>
        <p:spPr>
          <a:xfrm flipV="1">
            <a:off x="9473483" y="1873058"/>
            <a:ext cx="2457064" cy="84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cxnSpLocks/>
            <a:endCxn id="108" idx="6"/>
          </p:cNvCxnSpPr>
          <p:nvPr/>
        </p:nvCxnSpPr>
        <p:spPr>
          <a:xfrm>
            <a:off x="3052794" y="2905519"/>
            <a:ext cx="3336956" cy="1230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cxnSpLocks/>
            <a:stCxn id="21" idx="3"/>
            <a:endCxn id="106" idx="2"/>
          </p:cNvCxnSpPr>
          <p:nvPr/>
        </p:nvCxnSpPr>
        <p:spPr>
          <a:xfrm>
            <a:off x="2882785" y="5275888"/>
            <a:ext cx="5666894" cy="323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타원 105"/>
          <p:cNvSpPr/>
          <p:nvPr/>
        </p:nvSpPr>
        <p:spPr>
          <a:xfrm>
            <a:off x="8549679" y="5532720"/>
            <a:ext cx="133533" cy="133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6264922" y="4073910"/>
            <a:ext cx="124828" cy="1248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9473483" y="2632854"/>
            <a:ext cx="124828" cy="1248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cxnSp>
        <p:nvCxnSpPr>
          <p:cNvPr id="110" name="직선 연결선 109"/>
          <p:cNvCxnSpPr>
            <a:cxnSpLocks/>
            <a:endCxn id="111" idx="2"/>
          </p:cNvCxnSpPr>
          <p:nvPr/>
        </p:nvCxnSpPr>
        <p:spPr>
          <a:xfrm flipV="1">
            <a:off x="4391472" y="7549936"/>
            <a:ext cx="2628957" cy="771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7020429" y="7487522"/>
            <a:ext cx="124828" cy="1248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cxnSp>
        <p:nvCxnSpPr>
          <p:cNvPr id="113" name="직선 연결선 112"/>
          <p:cNvCxnSpPr>
            <a:cxnSpLocks/>
            <a:stCxn id="114" idx="6"/>
          </p:cNvCxnSpPr>
          <p:nvPr/>
        </p:nvCxnSpPr>
        <p:spPr>
          <a:xfrm>
            <a:off x="11898053" y="3321811"/>
            <a:ext cx="2468236" cy="179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/>
          <p:cNvSpPr/>
          <p:nvPr/>
        </p:nvSpPr>
        <p:spPr>
          <a:xfrm>
            <a:off x="11773225" y="3259397"/>
            <a:ext cx="124828" cy="1248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cxnSp>
        <p:nvCxnSpPr>
          <p:cNvPr id="116" name="직선 연결선 115"/>
          <p:cNvCxnSpPr/>
          <p:nvPr/>
        </p:nvCxnSpPr>
        <p:spPr>
          <a:xfrm flipV="1">
            <a:off x="12600384" y="5902567"/>
            <a:ext cx="1794198" cy="3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/>
          <p:cNvSpPr/>
          <p:nvPr/>
        </p:nvSpPr>
        <p:spPr>
          <a:xfrm>
            <a:off x="12537969" y="5902567"/>
            <a:ext cx="124828" cy="1248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0476422" y="6998919"/>
            <a:ext cx="133533" cy="133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cxnSp>
        <p:nvCxnSpPr>
          <p:cNvPr id="122" name="직선 연결선 121"/>
          <p:cNvCxnSpPr>
            <a:cxnSpLocks/>
          </p:cNvCxnSpPr>
          <p:nvPr/>
        </p:nvCxnSpPr>
        <p:spPr>
          <a:xfrm>
            <a:off x="10530325" y="7065686"/>
            <a:ext cx="2471884" cy="1703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5678427-C7CB-41AA-9D02-838899245847}"/>
              </a:ext>
            </a:extLst>
          </p:cNvPr>
          <p:cNvGrpSpPr/>
          <p:nvPr/>
        </p:nvGrpSpPr>
        <p:grpSpPr>
          <a:xfrm>
            <a:off x="945685" y="2655889"/>
            <a:ext cx="4908100" cy="1464424"/>
            <a:chOff x="945685" y="2655889"/>
            <a:chExt cx="4908100" cy="14644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031C7AE-AD6A-430E-8769-A9B9C8C04874}"/>
                </a:ext>
              </a:extLst>
            </p:cNvPr>
            <p:cNvSpPr/>
            <p:nvPr/>
          </p:nvSpPr>
          <p:spPr>
            <a:xfrm>
              <a:off x="945685" y="3148514"/>
              <a:ext cx="4908100" cy="971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300" b="1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8ED9F51-D9A3-4A3A-9933-02E5C17667DB}"/>
                </a:ext>
              </a:extLst>
            </p:cNvPr>
            <p:cNvGrpSpPr/>
            <p:nvPr/>
          </p:nvGrpSpPr>
          <p:grpSpPr>
            <a:xfrm>
              <a:off x="1338462" y="2655889"/>
              <a:ext cx="1785208" cy="600163"/>
              <a:chOff x="9985595" y="7428852"/>
              <a:chExt cx="2246900" cy="72247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4A84D66-82BC-4657-B77F-72D687F24405}"/>
                  </a:ext>
                </a:extLst>
              </p:cNvPr>
              <p:cNvSpPr/>
              <p:nvPr/>
            </p:nvSpPr>
            <p:spPr>
              <a:xfrm>
                <a:off x="9985595" y="7545023"/>
                <a:ext cx="2246900" cy="51714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300" b="1" dirty="0">
                  <a:solidFill>
                    <a:srgbClr val="FFC0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45A1EC1-387D-4F63-9144-0AEA3EB02789}"/>
                  </a:ext>
                </a:extLst>
              </p:cNvPr>
              <p:cNvSpPr/>
              <p:nvPr/>
            </p:nvSpPr>
            <p:spPr>
              <a:xfrm>
                <a:off x="10195232" y="7428852"/>
                <a:ext cx="1910960" cy="722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서한민</a:t>
                </a:r>
                <a:endParaRPr lang="ko-KR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24" name="직사각형 123"/>
            <p:cNvSpPr/>
            <p:nvPr/>
          </p:nvSpPr>
          <p:spPr>
            <a:xfrm>
              <a:off x="1248341" y="3329212"/>
              <a:ext cx="430278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정보보안</a:t>
              </a:r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  <a:r>
                <a:rPr lang="en-US" altLang="ko-KR" sz="2000" u="sng" dirty="0" err="1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opencv</a:t>
              </a:r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  <a:r>
                <a:rPr lang="ko-KR" altLang="en-US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네트워크</a:t>
              </a:r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  <a:r>
                <a:rPr lang="ko-KR" altLang="en-US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서버솔루션</a:t>
              </a:r>
            </a:p>
            <a:p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통찰력</a:t>
              </a:r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알고리즘작성 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38C139A-0E8B-440C-B0C1-06F267D5CFA4}"/>
              </a:ext>
            </a:extLst>
          </p:cNvPr>
          <p:cNvGrpSpPr/>
          <p:nvPr/>
        </p:nvGrpSpPr>
        <p:grpSpPr>
          <a:xfrm>
            <a:off x="10012465" y="8321004"/>
            <a:ext cx="4299986" cy="1420372"/>
            <a:chOff x="12825045" y="7955840"/>
            <a:chExt cx="4299986" cy="14203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957F408-E73C-4F6D-BF58-40513350EB3C}"/>
                </a:ext>
              </a:extLst>
            </p:cNvPr>
            <p:cNvSpPr/>
            <p:nvPr/>
          </p:nvSpPr>
          <p:spPr>
            <a:xfrm>
              <a:off x="12825045" y="8404413"/>
              <a:ext cx="4299986" cy="971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8123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300" b="1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6B68494-086F-480D-BEE4-9767AFD70267}"/>
                </a:ext>
              </a:extLst>
            </p:cNvPr>
            <p:cNvGrpSpPr/>
            <p:nvPr/>
          </p:nvGrpSpPr>
          <p:grpSpPr>
            <a:xfrm>
              <a:off x="12977215" y="7955840"/>
              <a:ext cx="1785208" cy="530782"/>
              <a:chOff x="2098429" y="5178229"/>
              <a:chExt cx="2246900" cy="6389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B085543-B01D-40A7-8F44-01FAFFE2DF99}"/>
                  </a:ext>
                </a:extLst>
              </p:cNvPr>
              <p:cNvSpPr/>
              <p:nvPr/>
            </p:nvSpPr>
            <p:spPr>
              <a:xfrm>
                <a:off x="2098429" y="5300046"/>
                <a:ext cx="2246900" cy="51714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300" b="1" dirty="0">
                  <a:solidFill>
                    <a:srgbClr val="FFC0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52DA407-136F-4D69-A5DF-B8B34FD15318}"/>
                  </a:ext>
                </a:extLst>
              </p:cNvPr>
              <p:cNvSpPr/>
              <p:nvPr/>
            </p:nvSpPr>
            <p:spPr>
              <a:xfrm>
                <a:off x="2481444" y="5178229"/>
                <a:ext cx="1480872" cy="557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2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주희송</a:t>
                </a:r>
                <a:endParaRPr lang="ko-KR" alt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25" name="직사각형 124"/>
            <p:cNvSpPr/>
            <p:nvPr/>
          </p:nvSpPr>
          <p:spPr>
            <a:xfrm>
              <a:off x="13065947" y="8577474"/>
              <a:ext cx="374677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BA, </a:t>
              </a:r>
              <a:r>
                <a:rPr lang="ko-KR" altLang="en-US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디자인</a:t>
              </a:r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Python, R</a:t>
              </a:r>
            </a:p>
            <a:p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기획력</a:t>
              </a:r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추진력</a:t>
              </a:r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소통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44B2304-3EA3-4F98-9CBC-E3B9FD61CCEC}"/>
              </a:ext>
            </a:extLst>
          </p:cNvPr>
          <p:cNvGrpSpPr/>
          <p:nvPr/>
        </p:nvGrpSpPr>
        <p:grpSpPr>
          <a:xfrm>
            <a:off x="9144262" y="522112"/>
            <a:ext cx="4823870" cy="1401213"/>
            <a:chOff x="13270089" y="964307"/>
            <a:chExt cx="4823870" cy="140121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D5AEB9-4A81-42B7-8064-613B03C30418}"/>
                </a:ext>
              </a:extLst>
            </p:cNvPr>
            <p:cNvSpPr/>
            <p:nvPr/>
          </p:nvSpPr>
          <p:spPr>
            <a:xfrm>
              <a:off x="13270089" y="1393721"/>
              <a:ext cx="4823870" cy="971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8123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300" b="1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C65A301-8EFC-46B9-883F-50E7CAA2F5E3}"/>
                </a:ext>
              </a:extLst>
            </p:cNvPr>
            <p:cNvGrpSpPr/>
            <p:nvPr/>
          </p:nvGrpSpPr>
          <p:grpSpPr>
            <a:xfrm>
              <a:off x="13687490" y="964307"/>
              <a:ext cx="1785208" cy="600163"/>
              <a:chOff x="8328791" y="9468689"/>
              <a:chExt cx="2246900" cy="72247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9C1BF70-BBB5-4629-88A1-CB61FBAA4951}"/>
                  </a:ext>
                </a:extLst>
              </p:cNvPr>
              <p:cNvSpPr/>
              <p:nvPr/>
            </p:nvSpPr>
            <p:spPr>
              <a:xfrm>
                <a:off x="8328791" y="9568602"/>
                <a:ext cx="2246900" cy="51714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300" b="1" dirty="0">
                  <a:solidFill>
                    <a:srgbClr val="FFC0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CB3751F-5374-49CA-9BBB-DEE7BB517FDE}"/>
                  </a:ext>
                </a:extLst>
              </p:cNvPr>
              <p:cNvSpPr/>
              <p:nvPr/>
            </p:nvSpPr>
            <p:spPr>
              <a:xfrm>
                <a:off x="8427417" y="9468689"/>
                <a:ext cx="2049650" cy="722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이효진</a:t>
                </a:r>
              </a:p>
            </p:txBody>
          </p:sp>
        </p:grpSp>
        <p:sp>
          <p:nvSpPr>
            <p:cNvPr id="126" name="직사각형 125"/>
            <p:cNvSpPr/>
            <p:nvPr/>
          </p:nvSpPr>
          <p:spPr>
            <a:xfrm>
              <a:off x="13599310" y="1556943"/>
              <a:ext cx="439633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BA, Python, R, SAS</a:t>
              </a:r>
            </a:p>
            <a:p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기획력</a:t>
              </a:r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문제해결능력</a:t>
              </a:r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친화력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AD3B075-B108-4319-A9A4-A99E4F4A557B}"/>
              </a:ext>
            </a:extLst>
          </p:cNvPr>
          <p:cNvGrpSpPr/>
          <p:nvPr/>
        </p:nvGrpSpPr>
        <p:grpSpPr>
          <a:xfrm>
            <a:off x="13666408" y="4731811"/>
            <a:ext cx="4591097" cy="1444612"/>
            <a:chOff x="13658423" y="5813248"/>
            <a:chExt cx="4591097" cy="14446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2400148-7445-4C43-8F02-EE483929B65F}"/>
                </a:ext>
              </a:extLst>
            </p:cNvPr>
            <p:cNvSpPr/>
            <p:nvPr/>
          </p:nvSpPr>
          <p:spPr>
            <a:xfrm>
              <a:off x="13658423" y="6286061"/>
              <a:ext cx="4513821" cy="971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300" b="1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420D01F-C0CE-4267-9270-23B4923E8974}"/>
                </a:ext>
              </a:extLst>
            </p:cNvPr>
            <p:cNvGrpSpPr/>
            <p:nvPr/>
          </p:nvGrpSpPr>
          <p:grpSpPr>
            <a:xfrm>
              <a:off x="13869819" y="5813248"/>
              <a:ext cx="1837915" cy="600164"/>
              <a:chOff x="3894990" y="9425245"/>
              <a:chExt cx="2313238" cy="7224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9197A64-7B2E-4024-9DA6-8025B1E39FEE}"/>
                  </a:ext>
                </a:extLst>
              </p:cNvPr>
              <p:cNvSpPr/>
              <p:nvPr/>
            </p:nvSpPr>
            <p:spPr>
              <a:xfrm>
                <a:off x="3928159" y="9555068"/>
                <a:ext cx="2246900" cy="51714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300" b="1" dirty="0">
                  <a:solidFill>
                    <a:srgbClr val="FFC0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AA55AD2-A1E7-43F4-A79D-42355484D94D}"/>
                  </a:ext>
                </a:extLst>
              </p:cNvPr>
              <p:cNvSpPr/>
              <p:nvPr/>
            </p:nvSpPr>
            <p:spPr>
              <a:xfrm>
                <a:off x="3894990" y="9425245"/>
                <a:ext cx="2313238" cy="722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전소향</a:t>
                </a:r>
                <a:endParaRPr lang="ko-KR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27" name="직사각형 126"/>
            <p:cNvSpPr/>
            <p:nvPr/>
          </p:nvSpPr>
          <p:spPr>
            <a:xfrm>
              <a:off x="13752524" y="6450410"/>
              <a:ext cx="449699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BA, Python, R, </a:t>
              </a:r>
              <a:r>
                <a:rPr lang="ko-KR" altLang="en-US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자연어처리</a:t>
              </a:r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u="sng" dirty="0" err="1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웹크롤링</a:t>
              </a:r>
              <a:endParaRPr lang="en-US" altLang="ko-KR" sz="2000" u="sng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기획력</a:t>
              </a:r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적응력</a:t>
              </a:r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추진력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9A91808-33F8-4C91-B48A-E2BBD76FB916}"/>
              </a:ext>
            </a:extLst>
          </p:cNvPr>
          <p:cNvGrpSpPr/>
          <p:nvPr/>
        </p:nvGrpSpPr>
        <p:grpSpPr>
          <a:xfrm>
            <a:off x="759852" y="7888010"/>
            <a:ext cx="6306398" cy="1444145"/>
            <a:chOff x="759852" y="7888010"/>
            <a:chExt cx="6306398" cy="144414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408991C-9F46-4D6C-B88A-1B1451C4E5BD}"/>
                </a:ext>
              </a:extLst>
            </p:cNvPr>
            <p:cNvSpPr/>
            <p:nvPr/>
          </p:nvSpPr>
          <p:spPr>
            <a:xfrm>
              <a:off x="759852" y="8360356"/>
              <a:ext cx="5647843" cy="971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300" b="1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503256-8A9A-492A-8F6D-A01CBDACE019}"/>
                </a:ext>
              </a:extLst>
            </p:cNvPr>
            <p:cNvGrpSpPr/>
            <p:nvPr/>
          </p:nvGrpSpPr>
          <p:grpSpPr>
            <a:xfrm>
              <a:off x="1095413" y="7888010"/>
              <a:ext cx="1785210" cy="600164"/>
              <a:chOff x="5872169" y="5109953"/>
              <a:chExt cx="2246900" cy="7224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7E64487-FA7C-475C-93A3-1ACBD0C4806A}"/>
                  </a:ext>
                </a:extLst>
              </p:cNvPr>
              <p:cNvSpPr/>
              <p:nvPr/>
            </p:nvSpPr>
            <p:spPr>
              <a:xfrm>
                <a:off x="5872169" y="5256489"/>
                <a:ext cx="2246900" cy="51714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300" b="1" dirty="0">
                  <a:solidFill>
                    <a:srgbClr val="FFC0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E28E115-EC12-4C59-94EA-8E15117D403A}"/>
                  </a:ext>
                </a:extLst>
              </p:cNvPr>
              <p:cNvSpPr/>
              <p:nvPr/>
            </p:nvSpPr>
            <p:spPr>
              <a:xfrm>
                <a:off x="6066103" y="5109953"/>
                <a:ext cx="1859031" cy="722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안소현</a:t>
                </a:r>
              </a:p>
            </p:txBody>
          </p:sp>
        </p:grpSp>
        <p:sp>
          <p:nvSpPr>
            <p:cNvPr id="128" name="직사각형 127"/>
            <p:cNvSpPr/>
            <p:nvPr/>
          </p:nvSpPr>
          <p:spPr>
            <a:xfrm>
              <a:off x="890278" y="8533317"/>
              <a:ext cx="617597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Python, BA, </a:t>
              </a:r>
              <a:r>
                <a:rPr lang="ko-KR" altLang="en-US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기획보고서</a:t>
              </a:r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R, </a:t>
              </a:r>
              <a:r>
                <a:rPr lang="ko-KR" altLang="en-US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자연어처리</a:t>
              </a:r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</a:t>
              </a:r>
              <a:r>
                <a:rPr lang="ko-KR" altLang="en-US" sz="2000" u="sng" dirty="0" err="1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웹크롤링</a:t>
              </a:r>
              <a:endParaRPr lang="en-US" altLang="ko-KR" sz="2000" u="sng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기획력</a:t>
              </a:r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발표</a:t>
              </a:r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추진력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C74CC1-7503-4F7C-B46D-32C4CD5F574C}"/>
              </a:ext>
            </a:extLst>
          </p:cNvPr>
          <p:cNvGrpSpPr/>
          <p:nvPr/>
        </p:nvGrpSpPr>
        <p:grpSpPr>
          <a:xfrm>
            <a:off x="718107" y="4941011"/>
            <a:ext cx="5211182" cy="1431763"/>
            <a:chOff x="718107" y="4941011"/>
            <a:chExt cx="5211182" cy="143176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BE798D1-5B04-460A-922A-19D74742A44D}"/>
                </a:ext>
              </a:extLst>
            </p:cNvPr>
            <p:cNvSpPr/>
            <p:nvPr/>
          </p:nvSpPr>
          <p:spPr>
            <a:xfrm>
              <a:off x="718107" y="5400975"/>
              <a:ext cx="5085524" cy="971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8123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300" b="1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13B886-DAA6-40D3-A827-0FB090C5A8B5}"/>
                </a:ext>
              </a:extLst>
            </p:cNvPr>
            <p:cNvGrpSpPr/>
            <p:nvPr/>
          </p:nvGrpSpPr>
          <p:grpSpPr>
            <a:xfrm>
              <a:off x="1097577" y="4941011"/>
              <a:ext cx="1785208" cy="600163"/>
              <a:chOff x="5477216" y="4820850"/>
              <a:chExt cx="2246900" cy="72247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17A7185-C629-4CF9-AC6A-8C3A95F33355}"/>
                  </a:ext>
                </a:extLst>
              </p:cNvPr>
              <p:cNvSpPr/>
              <p:nvPr/>
            </p:nvSpPr>
            <p:spPr>
              <a:xfrm>
                <a:off x="5477216" y="4965405"/>
                <a:ext cx="2246900" cy="51714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300" b="1" dirty="0">
                  <a:solidFill>
                    <a:srgbClr val="FFC0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AB2BCB1-3EC0-4FA2-B615-B8296D2E21BA}"/>
                  </a:ext>
                </a:extLst>
              </p:cNvPr>
              <p:cNvSpPr/>
              <p:nvPr/>
            </p:nvSpPr>
            <p:spPr>
              <a:xfrm>
                <a:off x="5797566" y="4820850"/>
                <a:ext cx="1606202" cy="722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2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정세리</a:t>
                </a:r>
                <a:endParaRPr lang="ko-KR" alt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30" name="직사각형 129"/>
            <p:cNvSpPr/>
            <p:nvPr/>
          </p:nvSpPr>
          <p:spPr>
            <a:xfrm>
              <a:off x="843765" y="5532497"/>
              <a:ext cx="508552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BA. Python, R, SQL, </a:t>
              </a:r>
              <a:r>
                <a:rPr lang="ko-KR" altLang="en-US" sz="2000" u="sng" dirty="0" err="1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머신러닝</a:t>
              </a:r>
              <a:r>
                <a:rPr lang="en-US" altLang="ko-KR" sz="2000" u="sng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u="sng" dirty="0" err="1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웹크롤링</a:t>
              </a:r>
              <a:endParaRPr lang="ko-KR" altLang="en-US" sz="2000" u="sng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r>
                <a:rPr lang="ko-KR" altLang="en-US" sz="2000" dirty="0" err="1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소통력</a:t>
              </a:r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문제해결능력</a:t>
              </a:r>
              <a:r>
                <a:rPr lang="en-US" altLang="ko-KR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추진력</a:t>
              </a:r>
            </a:p>
          </p:txBody>
        </p:sp>
      </p:grpSp>
      <p:sp>
        <p:nvSpPr>
          <p:cNvPr id="136" name="직사각형 135"/>
          <p:cNvSpPr/>
          <p:nvPr/>
        </p:nvSpPr>
        <p:spPr>
          <a:xfrm>
            <a:off x="13666408" y="2877687"/>
            <a:ext cx="4731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u="sng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opencv</a:t>
            </a:r>
            <a:r>
              <a:rPr lang="en-US" altLang="ko-KR" sz="2000" u="sng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u="sng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웹앱프로그래밍</a:t>
            </a:r>
            <a:r>
              <a:rPr lang="en-US" altLang="ko-KR" sz="2000" u="sng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Python, SQL   </a:t>
            </a: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집중력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책임감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적응력 </a:t>
            </a:r>
          </a:p>
        </p:txBody>
      </p:sp>
    </p:spTree>
    <p:extLst>
      <p:ext uri="{BB962C8B-B14F-4D97-AF65-F5344CB8AC3E}">
        <p14:creationId xmlns:p14="http://schemas.microsoft.com/office/powerpoint/2010/main" val="2615592424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그림 24579" descr="텍스트이(가) 표시된 사진  자동 생성된 설명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8430" t="20570" r="20000" b="27480"/>
          <a:stretch>
            <a:fillRect/>
          </a:stretch>
        </p:blipFill>
        <p:spPr>
          <a:xfrm>
            <a:off x="353" y="0"/>
            <a:ext cx="18287110" cy="102867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사람, 실내, 노트북, 앉아있는이(가) 표시된 사진&#10;&#10;자동 생성된 설명">
            <a:extLst>
              <a:ext uri="{FF2B5EF4-FFF2-40B4-BE49-F238E27FC236}">
                <a16:creationId xmlns:a16="http://schemas.microsoft.com/office/drawing/2014/main" id="{BDD3713E-B70A-4E6E-BDF8-9067D016A4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0" r="4525" b="11567"/>
          <a:stretch/>
        </p:blipFill>
        <p:spPr>
          <a:xfrm>
            <a:off x="0" y="0"/>
            <a:ext cx="18288001" cy="1035436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2DE361-C5EA-428C-B5C5-3FE0CD1D2F61}"/>
              </a:ext>
            </a:extLst>
          </p:cNvPr>
          <p:cNvSpPr/>
          <p:nvPr/>
        </p:nvSpPr>
        <p:spPr>
          <a:xfrm>
            <a:off x="0" y="0"/>
            <a:ext cx="18288000" cy="10354366"/>
          </a:xfrm>
          <a:prstGeom prst="rect">
            <a:avLst/>
          </a:prstGeom>
          <a:solidFill>
            <a:srgbClr val="0C1B2E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3E76930-0EDA-4E92-BB08-5816734859D8}"/>
              </a:ext>
            </a:extLst>
          </p:cNvPr>
          <p:cNvGrpSpPr/>
          <p:nvPr/>
        </p:nvGrpSpPr>
        <p:grpSpPr>
          <a:xfrm>
            <a:off x="6213477" y="3830291"/>
            <a:ext cx="5861046" cy="2321618"/>
            <a:chOff x="6213477" y="3012147"/>
            <a:chExt cx="5861046" cy="232161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4B64F2F-148F-4CF8-8A77-5A1327C41A5B}"/>
                </a:ext>
              </a:extLst>
            </p:cNvPr>
            <p:cNvSpPr/>
            <p:nvPr/>
          </p:nvSpPr>
          <p:spPr>
            <a:xfrm>
              <a:off x="8639944" y="3012147"/>
              <a:ext cx="1008112" cy="1862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1500" kern="0" spc="-100" dirty="0">
                  <a:ln w="19050">
                    <a:noFill/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0800" kern="0" spc="-100" dirty="0">
                <a:ln w="19050">
                  <a:noFill/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49D874-E60C-4A1C-A2B0-40DF7073979A}"/>
                </a:ext>
              </a:extLst>
            </p:cNvPr>
            <p:cNvSpPr txBox="1"/>
            <p:nvPr/>
          </p:nvSpPr>
          <p:spPr>
            <a:xfrm>
              <a:off x="6213477" y="4625879"/>
              <a:ext cx="58610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 panose="020F0502020204030204" pitchFamily="34" charset="0"/>
                </a:rPr>
                <a:t>기획배경</a:t>
              </a:r>
              <a:endPara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232092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EC21ED-B47A-45C7-A6F2-96B79E165BCE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EF821AA-8278-4420-867E-66572F103907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4C5CC08C-3E4A-47FD-B5D3-03B0D005B8EB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E989CFBD-46DF-42DF-A114-28390F6C8B18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951DB00-1791-48B3-8991-C92CEBCD45B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F6598856-92E3-4C1D-A9FF-6FD2811875A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47182611-1486-4908-A4A2-1061F640ACB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54B4C4CC-9708-465E-AA58-B471230420B4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B27E519-8DBF-4C6C-8A0B-154C35329A73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675E823A-CBDD-4371-AEAD-813E76C2FE06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DCCA4FED-A84D-40FF-8628-D6BF4554FFA9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4F79B409-4CBB-42E7-8866-A50B747C6956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70D7B199-138E-490F-9815-C3E023EBA8C0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F7C2691-1010-4235-BFEC-F86451DD2335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79D936A3-9B77-4004-986F-776FCDC22F9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9" name="Group 20">
              <a:extLst>
                <a:ext uri="{FF2B5EF4-FFF2-40B4-BE49-F238E27FC236}">
                  <a16:creationId xmlns:a16="http://schemas.microsoft.com/office/drawing/2014/main" id="{39D51030-F869-41A2-9E47-ACDC40426F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56C21D36-2590-4EAE-8984-FF3CBB986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40178797-4281-456F-A9ED-79AFB587D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095E69C-69E8-4F59-B522-657AAF9E6D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453FD88D-9D67-49DB-97CD-E392729A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6CECEFA-ABEF-4DA3-91DE-D50EF8B1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1" name="자유형 23">
              <a:extLst>
                <a:ext uri="{FF2B5EF4-FFF2-40B4-BE49-F238E27FC236}">
                  <a16:creationId xmlns:a16="http://schemas.microsoft.com/office/drawing/2014/main" id="{F5D401ED-8BB7-4584-8A4A-6CEE2281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39A1250-304C-40C0-BA0C-723856A10E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0C848A95-4767-4CD7-BC94-3EF511E1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13E1ABC-C305-4194-BB34-A20CC63FA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0FF198-BBB1-4733-969B-358D255F4C9B}"/>
              </a:ext>
            </a:extLst>
          </p:cNvPr>
          <p:cNvGrpSpPr/>
          <p:nvPr/>
        </p:nvGrpSpPr>
        <p:grpSpPr>
          <a:xfrm>
            <a:off x="2683157" y="3847356"/>
            <a:ext cx="6244819" cy="4453463"/>
            <a:chOff x="2683157" y="3847356"/>
            <a:chExt cx="6244819" cy="44534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1E3091-FDAF-4BB9-A904-BD947919C748}"/>
                </a:ext>
              </a:extLst>
            </p:cNvPr>
            <p:cNvSpPr txBox="1"/>
            <p:nvPr/>
          </p:nvSpPr>
          <p:spPr>
            <a:xfrm>
              <a:off x="2698129" y="8023820"/>
              <a:ext cx="60858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http://www.comworld.co.kr/news/articleView.html?idxno=49333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683157" y="3847356"/>
              <a:ext cx="6244819" cy="3960440"/>
              <a:chOff x="2306890" y="3278460"/>
              <a:chExt cx="4320858" cy="2441104"/>
            </a:xfrm>
          </p:grpSpPr>
          <p:graphicFrame>
            <p:nvGraphicFramePr>
              <p:cNvPr id="4" name="차트 3">
                <a:extLst>
                  <a:ext uri="{FF2B5EF4-FFF2-40B4-BE49-F238E27FC236}">
                    <a16:creationId xmlns:a16="http://schemas.microsoft.com/office/drawing/2014/main" id="{AF152D0D-A6E4-4C93-8BD9-CDC66B832C53}"/>
                  </a:ext>
                </a:extLst>
              </p:cNvPr>
              <p:cNvGraphicFramePr/>
              <p:nvPr/>
            </p:nvGraphicFramePr>
            <p:xfrm>
              <a:off x="2446272" y="3404250"/>
              <a:ext cx="4042093" cy="218952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46EE10D-7F60-48C9-9C83-55AB360E53C1}"/>
                  </a:ext>
                </a:extLst>
              </p:cNvPr>
              <p:cNvSpPr/>
              <p:nvPr/>
            </p:nvSpPr>
            <p:spPr>
              <a:xfrm>
                <a:off x="2306890" y="3278460"/>
                <a:ext cx="4320858" cy="2441104"/>
              </a:xfrm>
              <a:prstGeom prst="rect">
                <a:avLst/>
              </a:prstGeom>
              <a:noFill/>
              <a:ln>
                <a:solidFill>
                  <a:srgbClr val="0E1F5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221D648-5786-4A6F-9A9B-1A77DA1908B9}"/>
              </a:ext>
            </a:extLst>
          </p:cNvPr>
          <p:cNvSpPr/>
          <p:nvPr/>
        </p:nvSpPr>
        <p:spPr>
          <a:xfrm>
            <a:off x="2565761" y="2202225"/>
            <a:ext cx="14099695" cy="571404"/>
          </a:xfrm>
          <a:prstGeom prst="rect">
            <a:avLst/>
          </a:prstGeom>
          <a:solidFill>
            <a:schemeClr val="tx2">
              <a:lumMod val="50000"/>
              <a:alpha val="43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전처리 과정에서 수많은 시간과  인력이 필요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2348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 문제점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 flipV="1">
            <a:off x="1108584" y="1154625"/>
            <a:ext cx="4867064" cy="117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A7947F-C309-4764-80BD-963166A96B22}"/>
              </a:ext>
            </a:extLst>
          </p:cNvPr>
          <p:cNvGrpSpPr/>
          <p:nvPr/>
        </p:nvGrpSpPr>
        <p:grpSpPr>
          <a:xfrm>
            <a:off x="9504040" y="3662503"/>
            <a:ext cx="7106644" cy="4217301"/>
            <a:chOff x="9504040" y="3662503"/>
            <a:chExt cx="7106644" cy="4217301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BF388E3-B065-444B-A0BA-A0C40A8973BE}"/>
                </a:ext>
              </a:extLst>
            </p:cNvPr>
            <p:cNvGrpSpPr/>
            <p:nvPr/>
          </p:nvGrpSpPr>
          <p:grpSpPr>
            <a:xfrm>
              <a:off x="9561194" y="4188404"/>
              <a:ext cx="5170188" cy="3619392"/>
              <a:chOff x="559856" y="3002502"/>
              <a:chExt cx="6971853" cy="4503198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3B10B3FB-09B9-402C-B1A6-3B98846EA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233" y="3002502"/>
                <a:ext cx="6898476" cy="4352841"/>
              </a:xfrm>
              <a:prstGeom prst="rect">
                <a:avLst/>
              </a:prstGeom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12FDE30-35FB-46DC-82C9-D4FF2B2F1DAA}"/>
                  </a:ext>
                </a:extLst>
              </p:cNvPr>
              <p:cNvSpPr/>
              <p:nvPr/>
            </p:nvSpPr>
            <p:spPr>
              <a:xfrm>
                <a:off x="559856" y="3002502"/>
                <a:ext cx="6971853" cy="45031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9504040" y="3662503"/>
              <a:ext cx="58432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highlight>
                    <a:srgbClr val="FF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▼  데이터 </a:t>
              </a:r>
              <a:r>
                <a:rPr lang="ko-KR" altLang="en-US" sz="2000" dirty="0" err="1">
                  <a:highlight>
                    <a:srgbClr val="FF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전처리만을</a:t>
              </a:r>
              <a:r>
                <a:rPr lang="ko-KR" altLang="en-US" sz="2000" dirty="0">
                  <a:highlight>
                    <a:srgbClr val="FF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위한 아르바이트</a:t>
              </a:r>
              <a:r>
                <a:rPr lang="en-US" altLang="ko-KR" sz="2000" dirty="0">
                  <a:highlight>
                    <a:srgbClr val="FF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dirty="0">
                  <a:highlight>
                    <a:srgbClr val="FF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계약직 존재함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endParaRPr lang="ko-KR" altLang="en-US" sz="2000" dirty="0">
                <a:ea typeface="나눔바른고딕" panose="020B0600000101010101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56F192E-DDDC-4530-BD3D-798D0396E6F8}"/>
                </a:ext>
              </a:extLst>
            </p:cNvPr>
            <p:cNvGrpSpPr/>
            <p:nvPr/>
          </p:nvGrpSpPr>
          <p:grpSpPr>
            <a:xfrm>
              <a:off x="13331781" y="4921151"/>
              <a:ext cx="3263560" cy="917467"/>
              <a:chOff x="1086113" y="2781300"/>
              <a:chExt cx="3395412" cy="794458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FD220A22-6E43-4CC6-B573-C3D741875F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099" r="10524" b="71280"/>
              <a:stretch/>
            </p:blipFill>
            <p:spPr>
              <a:xfrm>
                <a:off x="1417428" y="2781301"/>
                <a:ext cx="2934037" cy="794457"/>
              </a:xfrm>
              <a:prstGeom prst="rect">
                <a:avLst/>
              </a:prstGeom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47F0906-D875-43AD-818F-28B12C7450E7}"/>
                  </a:ext>
                </a:extLst>
              </p:cNvPr>
              <p:cNvSpPr/>
              <p:nvPr/>
            </p:nvSpPr>
            <p:spPr>
              <a:xfrm>
                <a:off x="1086113" y="2781300"/>
                <a:ext cx="3395412" cy="7944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1A6F8CA-79F3-4619-BABD-CF9AD76671BF}"/>
                </a:ext>
              </a:extLst>
            </p:cNvPr>
            <p:cNvGrpSpPr/>
            <p:nvPr/>
          </p:nvGrpSpPr>
          <p:grpSpPr>
            <a:xfrm>
              <a:off x="13331050" y="5910626"/>
              <a:ext cx="3279634" cy="920321"/>
              <a:chOff x="2568466" y="3905020"/>
              <a:chExt cx="3519855" cy="740356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14887599-6F11-44C2-8107-05686096A7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9" r="2637" b="71866"/>
              <a:stretch/>
            </p:blipFill>
            <p:spPr>
              <a:xfrm>
                <a:off x="2811722" y="3905020"/>
                <a:ext cx="3276599" cy="740356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7CF6ADA-14DA-45CD-BBEB-1ECF8E99A9D0}"/>
                  </a:ext>
                </a:extLst>
              </p:cNvPr>
              <p:cNvSpPr/>
              <p:nvPr/>
            </p:nvSpPr>
            <p:spPr>
              <a:xfrm>
                <a:off x="2568466" y="3905022"/>
                <a:ext cx="3205718" cy="7403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71C9FD9-91A9-4C92-BCD0-6D3735008776}"/>
                </a:ext>
              </a:extLst>
            </p:cNvPr>
            <p:cNvGrpSpPr/>
            <p:nvPr/>
          </p:nvGrpSpPr>
          <p:grpSpPr>
            <a:xfrm>
              <a:off x="13338085" y="6879582"/>
              <a:ext cx="3124875" cy="1000222"/>
              <a:chOff x="4109482" y="4946071"/>
              <a:chExt cx="2562394" cy="667316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7151547D-C22E-44CA-A534-AFC90D3B9B3A}"/>
                  </a:ext>
                </a:extLst>
              </p:cNvPr>
              <p:cNvSpPr/>
              <p:nvPr/>
            </p:nvSpPr>
            <p:spPr>
              <a:xfrm>
                <a:off x="4109482" y="4946071"/>
                <a:ext cx="2562394" cy="6673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B5C1F72-0BAC-4C95-9EED-C290B80CD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" t="11253" r="36896" b="77514"/>
              <a:stretch/>
            </p:blipFill>
            <p:spPr>
              <a:xfrm>
                <a:off x="4611991" y="5008650"/>
                <a:ext cx="1836433" cy="574396"/>
              </a:xfrm>
              <a:prstGeom prst="rect">
                <a:avLst/>
              </a:prstGeom>
            </p:spPr>
          </p:pic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F8D5CA6-3E66-4162-B576-163E3E7B667E}"/>
              </a:ext>
            </a:extLst>
          </p:cNvPr>
          <p:cNvGrpSpPr/>
          <p:nvPr/>
        </p:nvGrpSpPr>
        <p:grpSpPr>
          <a:xfrm>
            <a:off x="16704840" y="9570779"/>
            <a:ext cx="1285817" cy="716221"/>
            <a:chOff x="16387291" y="9434843"/>
            <a:chExt cx="1675374" cy="933211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16B0683-1173-4598-978B-C23F32C0D77B}"/>
                </a:ext>
              </a:extLst>
            </p:cNvPr>
            <p:cNvGrpSpPr/>
            <p:nvPr/>
          </p:nvGrpSpPr>
          <p:grpSpPr>
            <a:xfrm>
              <a:off x="16387291" y="9434843"/>
              <a:ext cx="1247725" cy="933211"/>
              <a:chOff x="2255816" y="665848"/>
              <a:chExt cx="3025192" cy="2262630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EDE14901-734E-458D-94C8-3FC2E2803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4CD72BCB-C0BF-4D34-A192-F88CAF901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49936DC-C4B6-4D15-8A20-F6E688790A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0" t="28155" r="27353" b="23968"/>
            <a:stretch/>
          </p:blipFill>
          <p:spPr>
            <a:xfrm>
              <a:off x="17472544" y="9526495"/>
              <a:ext cx="590121" cy="59160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E0321D-B509-4B0A-8783-27B78A8BFE0A}"/>
              </a:ext>
            </a:extLst>
          </p:cNvPr>
          <p:cNvSpPr txBox="1"/>
          <p:nvPr/>
        </p:nvSpPr>
        <p:spPr>
          <a:xfrm>
            <a:off x="3311352" y="837376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73933750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EC21ED-B47A-45C7-A6F2-96B79E165BCE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EF821AA-8278-4420-867E-66572F103907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4C5CC08C-3E4A-47FD-B5D3-03B0D005B8EB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E989CFBD-46DF-42DF-A114-28390F6C8B18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951DB00-1791-48B3-8991-C92CEBCD45B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F6598856-92E3-4C1D-A9FF-6FD2811875A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47182611-1486-4908-A4A2-1061F640ACB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54B4C4CC-9708-465E-AA58-B471230420B4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B27E519-8DBF-4C6C-8A0B-154C35329A73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675E823A-CBDD-4371-AEAD-813E76C2FE06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DCCA4FED-A84D-40FF-8628-D6BF4554FFA9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4F79B409-4CBB-42E7-8866-A50B747C6956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70D7B199-138E-490F-9815-C3E023EBA8C0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F7C2691-1010-4235-BFEC-F86451DD2335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79D936A3-9B77-4004-986F-776FCDC22F9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9" name="Group 20">
              <a:extLst>
                <a:ext uri="{FF2B5EF4-FFF2-40B4-BE49-F238E27FC236}">
                  <a16:creationId xmlns:a16="http://schemas.microsoft.com/office/drawing/2014/main" id="{39D51030-F869-41A2-9E47-ACDC40426F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56C21D36-2590-4EAE-8984-FF3CBB986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40178797-4281-456F-A9ED-79AFB587D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095E69C-69E8-4F59-B522-657AAF9E6D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453FD88D-9D67-49DB-97CD-E392729A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6CECEFA-ABEF-4DA3-91DE-D50EF8B1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1" name="자유형 23">
              <a:extLst>
                <a:ext uri="{FF2B5EF4-FFF2-40B4-BE49-F238E27FC236}">
                  <a16:creationId xmlns:a16="http://schemas.microsoft.com/office/drawing/2014/main" id="{F5D401ED-8BB7-4584-8A4A-6CEE2281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39A1250-304C-40C0-BA0C-723856A10E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0C848A95-4767-4CD7-BC94-3EF511E1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13E1ABC-C305-4194-BB34-A20CC63FA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221D648-5786-4A6F-9A9B-1A77DA1908B9}"/>
              </a:ext>
            </a:extLst>
          </p:cNvPr>
          <p:cNvSpPr/>
          <p:nvPr/>
        </p:nvSpPr>
        <p:spPr>
          <a:xfrm>
            <a:off x="2565761" y="2202225"/>
            <a:ext cx="14099695" cy="571404"/>
          </a:xfrm>
          <a:prstGeom prst="rect">
            <a:avLst/>
          </a:prstGeom>
          <a:solidFill>
            <a:schemeClr val="tx2">
              <a:lumMod val="50000"/>
              <a:alpha val="43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보호에 대한 기업들의 난제 </a:t>
            </a:r>
            <a:r>
              <a:rPr lang="en-US" altLang="ko-KR" sz="2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2600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폭증에 따른 복잡성과 비용 증가</a:t>
            </a:r>
            <a:r>
              <a:rPr lang="en-US" altLang="ko-KR" sz="2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＂ </a:t>
            </a:r>
            <a:endParaRPr lang="ko-KR" altLang="en-US" sz="2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923060" y="549436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3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및 문제점 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 flipV="1">
            <a:off x="1007096" y="1147785"/>
            <a:ext cx="7200800" cy="471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E0321D-B509-4B0A-8783-27B78A8BFE0A}"/>
              </a:ext>
            </a:extLst>
          </p:cNvPr>
          <p:cNvSpPr txBox="1"/>
          <p:nvPr/>
        </p:nvSpPr>
        <p:spPr>
          <a:xfrm>
            <a:off x="5561068" y="799325"/>
            <a:ext cx="2716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C835512-64B2-4367-AD8F-13F2D1B10130}"/>
              </a:ext>
            </a:extLst>
          </p:cNvPr>
          <p:cNvGrpSpPr/>
          <p:nvPr/>
        </p:nvGrpSpPr>
        <p:grpSpPr>
          <a:xfrm>
            <a:off x="1923487" y="3459480"/>
            <a:ext cx="7881242" cy="5369085"/>
            <a:chOff x="1923487" y="3459480"/>
            <a:chExt cx="7881242" cy="536908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CF5847A-5D25-4876-AE21-97C40B90510F}"/>
                </a:ext>
              </a:extLst>
            </p:cNvPr>
            <p:cNvGrpSpPr/>
            <p:nvPr/>
          </p:nvGrpSpPr>
          <p:grpSpPr>
            <a:xfrm>
              <a:off x="6834955" y="7575366"/>
              <a:ext cx="1884852" cy="414631"/>
              <a:chOff x="6059945" y="6895135"/>
              <a:chExt cx="1884852" cy="41463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53FD41D-488E-475D-AE8D-56C3DF90D68B}"/>
                  </a:ext>
                </a:extLst>
              </p:cNvPr>
              <p:cNvGrpSpPr/>
              <p:nvPr/>
            </p:nvGrpSpPr>
            <p:grpSpPr>
              <a:xfrm>
                <a:off x="6059945" y="6895135"/>
                <a:ext cx="942426" cy="400110"/>
                <a:chOff x="6078214" y="3666125"/>
                <a:chExt cx="942426" cy="400110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D34B16B-D51C-4224-93AB-EFB75A83BF86}"/>
                    </a:ext>
                  </a:extLst>
                </p:cNvPr>
                <p:cNvSpPr/>
                <p:nvPr/>
              </p:nvSpPr>
              <p:spPr>
                <a:xfrm>
                  <a:off x="6078214" y="3753479"/>
                  <a:ext cx="216000" cy="216000"/>
                </a:xfrm>
                <a:prstGeom prst="ellipse">
                  <a:avLst/>
                </a:prstGeom>
                <a:pattFill prst="dkUpDiag">
                  <a:fgClr>
                    <a:srgbClr val="DB735B"/>
                  </a:fgClr>
                  <a:bgClr>
                    <a:srgbClr val="E7A191"/>
                  </a:bgClr>
                </a:pattFill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77457618-F8C9-40E7-9D49-1AEE19A812DB}"/>
                    </a:ext>
                  </a:extLst>
                </p:cNvPr>
                <p:cNvSpPr/>
                <p:nvPr/>
              </p:nvSpPr>
              <p:spPr>
                <a:xfrm>
                  <a:off x="6377515" y="3666125"/>
                  <a:ext cx="64312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해외</a:t>
                  </a:r>
                  <a:endParaRPr lang="ko-KR" altLang="en-US" sz="2000" dirty="0">
                    <a:ea typeface="나눔바른고딕" panose="020B0600000101010101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8A7BFB0-9E24-448E-B701-A53D6DE37628}"/>
                  </a:ext>
                </a:extLst>
              </p:cNvPr>
              <p:cNvGrpSpPr/>
              <p:nvPr/>
            </p:nvGrpSpPr>
            <p:grpSpPr>
              <a:xfrm>
                <a:off x="7085672" y="6909656"/>
                <a:ext cx="859125" cy="400110"/>
                <a:chOff x="7775848" y="3680646"/>
                <a:chExt cx="859125" cy="40011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508BE216-BA57-4247-9FC1-D1BE2AEF4E07}"/>
                    </a:ext>
                  </a:extLst>
                </p:cNvPr>
                <p:cNvSpPr/>
                <p:nvPr/>
              </p:nvSpPr>
              <p:spPr>
                <a:xfrm>
                  <a:off x="7775848" y="3753479"/>
                  <a:ext cx="216000" cy="216000"/>
                </a:xfrm>
                <a:prstGeom prst="ellipse">
                  <a:avLst/>
                </a:prstGeom>
                <a:pattFill prst="dkUpDiag">
                  <a:fgClr>
                    <a:srgbClr val="264DB4"/>
                  </a:fgClr>
                  <a:bgClr>
                    <a:srgbClr val="5189D2"/>
                  </a:bgClr>
                </a:pattFill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03BB977-1422-4758-AD25-10372F2A5FBE}"/>
                    </a:ext>
                  </a:extLst>
                </p:cNvPr>
                <p:cNvSpPr/>
                <p:nvPr/>
              </p:nvSpPr>
              <p:spPr>
                <a:xfrm>
                  <a:off x="7991848" y="3680646"/>
                  <a:ext cx="64312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국내</a:t>
                  </a:r>
                  <a:endParaRPr lang="ko-KR" altLang="en-US" sz="2000" dirty="0">
                    <a:ea typeface="나눔바른고딕" panose="020B0600000101010101" charset="-127"/>
                  </a:endParaRPr>
                </a:p>
              </p:txBody>
            </p: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36FAD4D-759F-4E45-AFFD-369915F346B2}"/>
                </a:ext>
              </a:extLst>
            </p:cNvPr>
            <p:cNvGrpSpPr/>
            <p:nvPr/>
          </p:nvGrpSpPr>
          <p:grpSpPr>
            <a:xfrm>
              <a:off x="1923487" y="3459480"/>
              <a:ext cx="7881242" cy="5369085"/>
              <a:chOff x="1923487" y="3459480"/>
              <a:chExt cx="7881242" cy="536908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01B1F2B-4D0F-4972-9747-3A681C4BD297}"/>
                  </a:ext>
                </a:extLst>
              </p:cNvPr>
              <p:cNvGrpSpPr/>
              <p:nvPr/>
            </p:nvGrpSpPr>
            <p:grpSpPr>
              <a:xfrm>
                <a:off x="1923487" y="4634115"/>
                <a:ext cx="7881242" cy="4194450"/>
                <a:chOff x="1222909" y="4360251"/>
                <a:chExt cx="7881242" cy="4194450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7C6EF602-C218-481C-AAB8-90246C57B993}"/>
                    </a:ext>
                  </a:extLst>
                </p:cNvPr>
                <p:cNvGrpSpPr/>
                <p:nvPr/>
              </p:nvGrpSpPr>
              <p:grpSpPr>
                <a:xfrm>
                  <a:off x="1222909" y="4360251"/>
                  <a:ext cx="7881242" cy="3649559"/>
                  <a:chOff x="1222909" y="4360251"/>
                  <a:chExt cx="7881242" cy="3649559"/>
                </a:xfrm>
              </p:grpSpPr>
              <p:graphicFrame>
                <p:nvGraphicFramePr>
                  <p:cNvPr id="8" name="차트 7">
                    <a:extLst>
                      <a:ext uri="{FF2B5EF4-FFF2-40B4-BE49-F238E27FC236}">
                        <a16:creationId xmlns:a16="http://schemas.microsoft.com/office/drawing/2014/main" id="{9025DAD2-78E4-40A6-925B-792EE8F6D72B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721572584"/>
                      </p:ext>
                    </p:extLst>
                  </p:nvPr>
                </p:nvGraphicFramePr>
                <p:xfrm>
                  <a:off x="3376451" y="4360251"/>
                  <a:ext cx="5727700" cy="3649559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3"/>
                  </a:graphicData>
                </a:graphic>
              </p:graphicFrame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DB75FB22-9F62-4479-9031-EB66858C7F82}"/>
                      </a:ext>
                    </a:extLst>
                  </p:cNvPr>
                  <p:cNvSpPr/>
                  <p:nvPr/>
                </p:nvSpPr>
                <p:spPr>
                  <a:xfrm>
                    <a:off x="1222909" y="4914174"/>
                    <a:ext cx="2249334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highlight>
                          <a:srgbClr val="FFFF00"/>
                        </a:highligh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데이터 관련 장애 및 </a:t>
                    </a:r>
                    <a:endParaRPr lang="en-US" altLang="ko-KR" sz="2000" dirty="0">
                      <a:highlight>
                        <a:srgbClr val="FFFF00"/>
                      </a:highlight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  <a:p>
                    <a:pPr algn="ctr"/>
                    <a:r>
                      <a:rPr lang="ko-KR" altLang="en-US" sz="2000" dirty="0">
                        <a:highlight>
                          <a:srgbClr val="FFFF00"/>
                        </a:highlight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사고 경험</a:t>
                    </a:r>
                    <a:endParaRPr lang="ko-KR" altLang="en-US" sz="2000" dirty="0">
                      <a:highlight>
                        <a:srgbClr val="FFFF00"/>
                      </a:highlight>
                      <a:ea typeface="나눔바른고딕" panose="020B0600000101010101" charset="-127"/>
                    </a:endParaRPr>
                  </a:p>
                </p:txBody>
              </p:sp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159F7721-6930-4D9E-86FD-682AF61B7BA1}"/>
                      </a:ext>
                    </a:extLst>
                  </p:cNvPr>
                  <p:cNvSpPr/>
                  <p:nvPr/>
                </p:nvSpPr>
                <p:spPr>
                  <a:xfrm>
                    <a:off x="1251763" y="6604849"/>
                    <a:ext cx="2191626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ko-KR" altLang="en-US" sz="2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원상 복구 불가능한 </a:t>
                    </a:r>
                    <a:endParaRPr lang="en-US" altLang="ko-KR" sz="20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  <a:p>
                    <a:pPr algn="ctr"/>
                    <a:r>
                      <a:rPr lang="ko-KR" altLang="en-US" sz="2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데이터 손실 경험</a:t>
                    </a:r>
                    <a:endParaRPr lang="ko-KR" altLang="en-US" sz="2000" dirty="0">
                      <a:ea typeface="나눔바른고딕" panose="020B0600000101010101" charset="-127"/>
                    </a:endParaRPr>
                  </a:p>
                </p:txBody>
              </p:sp>
            </p:grp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3B25DC2-5D0D-481A-B296-1FC064C07C29}"/>
                    </a:ext>
                  </a:extLst>
                </p:cNvPr>
                <p:cNvSpPr txBox="1"/>
                <p:nvPr/>
              </p:nvSpPr>
              <p:spPr>
                <a:xfrm>
                  <a:off x="1255078" y="8246924"/>
                  <a:ext cx="37403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charset="-127"/>
                      <a:ea typeface="나눔바른고딕" charset="-127"/>
                    </a:rPr>
                    <a:t>출처 </a:t>
                  </a:r>
                  <a:r>
                    <a:rPr lang="en-US" altLang="ko-KR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charset="-127"/>
                      <a:ea typeface="나눔바른고딕" charset="-127"/>
                    </a:rPr>
                    <a:t>:Global Data Protection Index</a:t>
                  </a:r>
                  <a:endPara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나눔바른고딕" panose="020B0600000101010101" charset="-127"/>
                  </a:endParaRP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593443B-CB3B-4BCE-9232-069EA3801290}"/>
                  </a:ext>
                </a:extLst>
              </p:cNvPr>
              <p:cNvSpPr/>
              <p:nvPr/>
            </p:nvSpPr>
            <p:spPr>
              <a:xfrm>
                <a:off x="2303240" y="3459480"/>
                <a:ext cx="5478117" cy="505721"/>
              </a:xfrm>
              <a:prstGeom prst="rect">
                <a:avLst/>
              </a:prstGeom>
              <a:solidFill>
                <a:srgbClr val="0E1F55">
                  <a:alpha val="32000"/>
                </a:srgbClr>
              </a:soli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24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장애 및 사고를 겪은 기업 현황</a:t>
                </a:r>
              </a:p>
            </p:txBody>
          </p: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34A486E2-F74C-4672-AFB9-1F69D5448E1D}"/>
                  </a:ext>
                </a:extLst>
              </p:cNvPr>
              <p:cNvGrpSpPr/>
              <p:nvPr/>
            </p:nvGrpSpPr>
            <p:grpSpPr>
              <a:xfrm>
                <a:off x="2707933" y="6023398"/>
                <a:ext cx="680442" cy="696455"/>
                <a:chOff x="6636942" y="2667695"/>
                <a:chExt cx="3918696" cy="4010912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086C2327-3C17-4411-8487-97E62EC5CF4E}"/>
                    </a:ext>
                  </a:extLst>
                </p:cNvPr>
                <p:cNvGrpSpPr/>
                <p:nvPr/>
              </p:nvGrpSpPr>
              <p:grpSpPr>
                <a:xfrm>
                  <a:off x="6636942" y="2758799"/>
                  <a:ext cx="3918696" cy="3919808"/>
                  <a:chOff x="6636942" y="1765729"/>
                  <a:chExt cx="6641778" cy="6643663"/>
                </a:xfrm>
              </p:grpSpPr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62A4B18-08D4-43E7-8D57-E6C0A1F1E655}"/>
                      </a:ext>
                    </a:extLst>
                  </p:cNvPr>
                  <p:cNvGrpSpPr/>
                  <p:nvPr/>
                </p:nvGrpSpPr>
                <p:grpSpPr>
                  <a:xfrm>
                    <a:off x="6636942" y="1765729"/>
                    <a:ext cx="6641778" cy="6643663"/>
                    <a:chOff x="6636942" y="1765729"/>
                    <a:chExt cx="6641778" cy="6643663"/>
                  </a:xfrm>
                </p:grpSpPr>
                <p:pic>
                  <p:nvPicPr>
                    <p:cNvPr id="79" name="그림 78" descr="표지판, 앉아있는, 중지, 거리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75E0BF5-8D82-4E9A-9A81-95E2476C1F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36942" y="2167380"/>
                      <a:ext cx="6242012" cy="62420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0" name="직사각형 79">
                      <a:extLst>
                        <a:ext uri="{FF2B5EF4-FFF2-40B4-BE49-F238E27FC236}">
                          <a16:creationId xmlns:a16="http://schemas.microsoft.com/office/drawing/2014/main" id="{793AFD2D-AADF-4D09-B847-A7E315FFF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64080" y="6046396"/>
                      <a:ext cx="605475" cy="6054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81" name="직사각형 80">
                      <a:extLst>
                        <a:ext uri="{FF2B5EF4-FFF2-40B4-BE49-F238E27FC236}">
                          <a16:creationId xmlns:a16="http://schemas.microsoft.com/office/drawing/2014/main" id="{AB2C7D93-92E1-440C-8136-9EC9547C2C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8216" y="5359524"/>
                      <a:ext cx="389451" cy="3894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82" name="직사각형 81">
                      <a:extLst>
                        <a:ext uri="{FF2B5EF4-FFF2-40B4-BE49-F238E27FC236}">
                          <a16:creationId xmlns:a16="http://schemas.microsoft.com/office/drawing/2014/main" id="{FA16DECC-9EAE-42B3-9B92-0FE0C6CD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63222" y="4478301"/>
                      <a:ext cx="389451" cy="3894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92AF274A-699E-405A-A308-EC8DF1F3AD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8765" y="3611641"/>
                      <a:ext cx="389451" cy="3894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68BEAE15-58C0-4089-97A7-8B07D29B5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6288" y="4764380"/>
                      <a:ext cx="389451" cy="3894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85" name="직사각형 84">
                      <a:extLst>
                        <a:ext uri="{FF2B5EF4-FFF2-40B4-BE49-F238E27FC236}">
                          <a16:creationId xmlns:a16="http://schemas.microsoft.com/office/drawing/2014/main" id="{074A5042-7A22-41A5-840F-CF3F2734E2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02063" y="3115869"/>
                      <a:ext cx="389451" cy="3894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E7D98E3D-AE68-4876-9EDE-0340575CE5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32762" y="4948774"/>
                      <a:ext cx="605475" cy="6054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87" name="직사각형 86">
                      <a:extLst>
                        <a:ext uri="{FF2B5EF4-FFF2-40B4-BE49-F238E27FC236}">
                          <a16:creationId xmlns:a16="http://schemas.microsoft.com/office/drawing/2014/main" id="{3A28A2DD-C94B-4393-8727-F82086D0E7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9985" y="5296230"/>
                      <a:ext cx="587698" cy="587698"/>
                    </a:xfrm>
                    <a:prstGeom prst="rect">
                      <a:avLst/>
                    </a:prstGeom>
                    <a:solidFill>
                      <a:srgbClr val="D6D1C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8DC8A862-C4FD-4457-936F-F0B6808486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18400" y="4331277"/>
                      <a:ext cx="399766" cy="399766"/>
                    </a:xfrm>
                    <a:prstGeom prst="rect">
                      <a:avLst/>
                    </a:prstGeom>
                    <a:solidFill>
                      <a:srgbClr val="D6D1C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89" name="직사각형 88">
                      <a:extLst>
                        <a:ext uri="{FF2B5EF4-FFF2-40B4-BE49-F238E27FC236}">
                          <a16:creationId xmlns:a16="http://schemas.microsoft.com/office/drawing/2014/main" id="{2E23AEFE-7E7C-4417-BF4E-AC26E87DE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43904" y="3714688"/>
                      <a:ext cx="399766" cy="399766"/>
                    </a:xfrm>
                    <a:prstGeom prst="rect">
                      <a:avLst/>
                    </a:prstGeom>
                    <a:solidFill>
                      <a:srgbClr val="D6D1C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591F03A5-C3C0-451F-BFFF-367A5838C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59830" y="3089613"/>
                      <a:ext cx="399766" cy="399766"/>
                    </a:xfrm>
                    <a:prstGeom prst="rect">
                      <a:avLst/>
                    </a:prstGeom>
                    <a:solidFill>
                      <a:srgbClr val="F4EF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91" name="직사각형 90">
                      <a:extLst>
                        <a:ext uri="{FF2B5EF4-FFF2-40B4-BE49-F238E27FC236}">
                          <a16:creationId xmlns:a16="http://schemas.microsoft.com/office/drawing/2014/main" id="{F4FBFE5D-9B6E-49E0-B294-AC97A79789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09009" y="4236099"/>
                      <a:ext cx="399766" cy="399766"/>
                    </a:xfrm>
                    <a:prstGeom prst="rect">
                      <a:avLst/>
                    </a:prstGeom>
                    <a:solidFill>
                      <a:srgbClr val="F4EF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92" name="직사각형 91">
                      <a:extLst>
                        <a:ext uri="{FF2B5EF4-FFF2-40B4-BE49-F238E27FC236}">
                          <a16:creationId xmlns:a16="http://schemas.microsoft.com/office/drawing/2014/main" id="{FDFFA198-539E-48E3-AF10-EAC810480A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7568" y="4105003"/>
                      <a:ext cx="399766" cy="399766"/>
                    </a:xfrm>
                    <a:prstGeom prst="rect">
                      <a:avLst/>
                    </a:prstGeom>
                    <a:solidFill>
                      <a:srgbClr val="F4EF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93" name="직사각형 92">
                      <a:extLst>
                        <a:ext uri="{FF2B5EF4-FFF2-40B4-BE49-F238E27FC236}">
                          <a16:creationId xmlns:a16="http://schemas.microsoft.com/office/drawing/2014/main" id="{5EAA2404-D959-49AA-8B25-BF670AA67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00586" y="5440500"/>
                      <a:ext cx="399766" cy="399766"/>
                    </a:xfrm>
                    <a:prstGeom prst="rect">
                      <a:avLst/>
                    </a:prstGeom>
                    <a:solidFill>
                      <a:srgbClr val="F4EF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94" name="직사각형 93">
                      <a:extLst>
                        <a:ext uri="{FF2B5EF4-FFF2-40B4-BE49-F238E27FC236}">
                          <a16:creationId xmlns:a16="http://schemas.microsoft.com/office/drawing/2014/main" id="{8BDBDAE4-A060-4542-9FD9-0952F8B5A1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44489" y="5259352"/>
                      <a:ext cx="399766" cy="399766"/>
                    </a:xfrm>
                    <a:prstGeom prst="rect">
                      <a:avLst/>
                    </a:prstGeom>
                    <a:solidFill>
                      <a:srgbClr val="F4EF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95" name="직사각형 94">
                      <a:extLst>
                        <a:ext uri="{FF2B5EF4-FFF2-40B4-BE49-F238E27FC236}">
                          <a16:creationId xmlns:a16="http://schemas.microsoft.com/office/drawing/2014/main" id="{9817A41F-D488-4493-B336-01682AE797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20804" y="4654785"/>
                      <a:ext cx="399766" cy="399766"/>
                    </a:xfrm>
                    <a:prstGeom prst="rect">
                      <a:avLst/>
                    </a:prstGeom>
                    <a:solidFill>
                      <a:srgbClr val="F4EF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96" name="직사각형 95">
                      <a:extLst>
                        <a:ext uri="{FF2B5EF4-FFF2-40B4-BE49-F238E27FC236}">
                          <a16:creationId xmlns:a16="http://schemas.microsoft.com/office/drawing/2014/main" id="{C5DA07BA-9FC7-4628-AC9A-DE3676EC51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7779" y="5748893"/>
                      <a:ext cx="399766" cy="399766"/>
                    </a:xfrm>
                    <a:prstGeom prst="rect">
                      <a:avLst/>
                    </a:prstGeom>
                    <a:solidFill>
                      <a:srgbClr val="F4EF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97" name="직사각형 96">
                      <a:extLst>
                        <a:ext uri="{FF2B5EF4-FFF2-40B4-BE49-F238E27FC236}">
                          <a16:creationId xmlns:a16="http://schemas.microsoft.com/office/drawing/2014/main" id="{8C636C88-2C8A-4321-956C-D3D59F305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00352" y="6906822"/>
                      <a:ext cx="660192" cy="660192"/>
                    </a:xfrm>
                    <a:prstGeom prst="rect">
                      <a:avLst/>
                    </a:prstGeom>
                    <a:solidFill>
                      <a:srgbClr val="F4EF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AE87DE4A-8A85-4BF4-9077-A5847ED3B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7202" y="2920293"/>
                      <a:ext cx="399766" cy="399766"/>
                    </a:xfrm>
                    <a:prstGeom prst="rect">
                      <a:avLst/>
                    </a:prstGeom>
                    <a:solidFill>
                      <a:srgbClr val="F4EF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99" name="직사각형 98">
                      <a:extLst>
                        <a:ext uri="{FF2B5EF4-FFF2-40B4-BE49-F238E27FC236}">
                          <a16:creationId xmlns:a16="http://schemas.microsoft.com/office/drawing/2014/main" id="{84356260-71FC-45EA-959B-CE21C7966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5731" y="2387820"/>
                      <a:ext cx="399766" cy="399766"/>
                    </a:xfrm>
                    <a:prstGeom prst="rect">
                      <a:avLst/>
                    </a:prstGeom>
                    <a:solidFill>
                      <a:srgbClr val="D6D1C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100" name="직사각형 99">
                      <a:extLst>
                        <a:ext uri="{FF2B5EF4-FFF2-40B4-BE49-F238E27FC236}">
                          <a16:creationId xmlns:a16="http://schemas.microsoft.com/office/drawing/2014/main" id="{60918CAA-5C9C-4DE7-93F3-A4DABEB98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78954" y="2515043"/>
                      <a:ext cx="399766" cy="399766"/>
                    </a:xfrm>
                    <a:prstGeom prst="rect">
                      <a:avLst/>
                    </a:prstGeom>
                    <a:solidFill>
                      <a:srgbClr val="D6D1C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101" name="직사각형 100">
                      <a:extLst>
                        <a:ext uri="{FF2B5EF4-FFF2-40B4-BE49-F238E27FC236}">
                          <a16:creationId xmlns:a16="http://schemas.microsoft.com/office/drawing/2014/main" id="{823976BC-0E55-428B-8B01-1326A5DDB1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77545" y="1765729"/>
                      <a:ext cx="399766" cy="399766"/>
                    </a:xfrm>
                    <a:prstGeom prst="rect">
                      <a:avLst/>
                    </a:prstGeom>
                    <a:solidFill>
                      <a:srgbClr val="D6D1C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102" name="직사각형 101">
                      <a:extLst>
                        <a:ext uri="{FF2B5EF4-FFF2-40B4-BE49-F238E27FC236}">
                          <a16:creationId xmlns:a16="http://schemas.microsoft.com/office/drawing/2014/main" id="{CE89A54E-3F48-4C2E-848C-FAA573248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89903" y="2137816"/>
                      <a:ext cx="399766" cy="399766"/>
                    </a:xfrm>
                    <a:prstGeom prst="rect">
                      <a:avLst/>
                    </a:prstGeom>
                    <a:solidFill>
                      <a:srgbClr val="F4EF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12558B87-EC64-4CDF-A7A0-89A20EB15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87469" y="3935274"/>
                      <a:ext cx="389451" cy="3894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ea typeface="나눔바른고딕" panose="020B0600000101010101" charset="-127"/>
                      </a:endParaRPr>
                    </a:p>
                  </p:txBody>
                </p:sp>
              </p:grp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316FCB7B-2CCB-4A84-A86C-0CDF413DC471}"/>
                      </a:ext>
                    </a:extLst>
                  </p:cNvPr>
                  <p:cNvSpPr/>
                  <p:nvPr/>
                </p:nvSpPr>
                <p:spPr>
                  <a:xfrm>
                    <a:off x="8352470" y="4609463"/>
                    <a:ext cx="605475" cy="605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a typeface="나눔바른고딕" panose="020B0600000101010101" charset="-127"/>
                    </a:endParaRPr>
                  </a:p>
                </p:txBody>
              </p:sp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E077CF7F-AA30-4EB6-9B9B-DB8D943AE2D8}"/>
                      </a:ext>
                    </a:extLst>
                  </p:cNvPr>
                  <p:cNvSpPr/>
                  <p:nvPr/>
                </p:nvSpPr>
                <p:spPr>
                  <a:xfrm>
                    <a:off x="9498142" y="3531340"/>
                    <a:ext cx="605475" cy="605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a typeface="나눔바른고딕" panose="020B0600000101010101" charset="-127"/>
                    </a:endParaRPr>
                  </a:p>
                </p:txBody>
              </p:sp>
            </p:grp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58E46CF-68E2-435B-9172-CC9127A699DE}"/>
                    </a:ext>
                  </a:extLst>
                </p:cNvPr>
                <p:cNvSpPr/>
                <p:nvPr/>
              </p:nvSpPr>
              <p:spPr>
                <a:xfrm>
                  <a:off x="10031092" y="2667695"/>
                  <a:ext cx="235865" cy="235865"/>
                </a:xfrm>
                <a:prstGeom prst="rect">
                  <a:avLst/>
                </a:prstGeom>
                <a:solidFill>
                  <a:srgbClr val="F4EF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0000101010101" charset="-127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5BFC5FC8-2D0B-4C03-B732-96C1368E6C4D}"/>
                    </a:ext>
                  </a:extLst>
                </p:cNvPr>
                <p:cNvSpPr/>
                <p:nvPr/>
              </p:nvSpPr>
              <p:spPr>
                <a:xfrm>
                  <a:off x="9506546" y="2814215"/>
                  <a:ext cx="235865" cy="235865"/>
                </a:xfrm>
                <a:prstGeom prst="rect">
                  <a:avLst/>
                </a:prstGeom>
                <a:solidFill>
                  <a:srgbClr val="D6D1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0000101010101" charset="-127"/>
                  </a:endParaRPr>
                </a:p>
              </p:txBody>
            </p:sp>
          </p:grp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4E415A-6DC4-429E-9EC6-873B91C6B3C4}"/>
              </a:ext>
            </a:extLst>
          </p:cNvPr>
          <p:cNvGrpSpPr/>
          <p:nvPr/>
        </p:nvGrpSpPr>
        <p:grpSpPr>
          <a:xfrm>
            <a:off x="10219928" y="3414661"/>
            <a:ext cx="6254470" cy="5207185"/>
            <a:chOff x="10219928" y="3414661"/>
            <a:chExt cx="6254470" cy="5207185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18A58A6-CFFB-4DC7-9B9E-C7819B3E4CA6}"/>
                </a:ext>
              </a:extLst>
            </p:cNvPr>
            <p:cNvSpPr/>
            <p:nvPr/>
          </p:nvSpPr>
          <p:spPr>
            <a:xfrm>
              <a:off x="10855259" y="3414661"/>
              <a:ext cx="4992485" cy="525912"/>
            </a:xfrm>
            <a:prstGeom prst="rect">
              <a:avLst/>
            </a:prstGeom>
            <a:solidFill>
              <a:srgbClr val="0E1F55">
                <a:alpha val="32000"/>
              </a:srgb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보호 관련 기업들의 난제 </a:t>
              </a: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FABC0951-D352-4AAA-94A8-F8B171B7968A}"/>
                </a:ext>
              </a:extLst>
            </p:cNvPr>
            <p:cNvGrpSpPr/>
            <p:nvPr/>
          </p:nvGrpSpPr>
          <p:grpSpPr>
            <a:xfrm>
              <a:off x="10219928" y="4340909"/>
              <a:ext cx="6254470" cy="4280937"/>
              <a:chOff x="10796800" y="5151420"/>
              <a:chExt cx="5908040" cy="4043819"/>
            </a:xfrm>
          </p:grpSpPr>
          <p:sp>
            <p:nvSpPr>
              <p:cNvPr id="120" name="타원형 설명선 21">
                <a:extLst>
                  <a:ext uri="{FF2B5EF4-FFF2-40B4-BE49-F238E27FC236}">
                    <a16:creationId xmlns:a16="http://schemas.microsoft.com/office/drawing/2014/main" id="{3C1A01DC-70A5-4DA3-8D0D-0E001EA5E2B1}"/>
                  </a:ext>
                </a:extLst>
              </p:cNvPr>
              <p:cNvSpPr/>
              <p:nvPr/>
            </p:nvSpPr>
            <p:spPr>
              <a:xfrm rot="1946233">
                <a:off x="15803074" y="5151420"/>
                <a:ext cx="444500" cy="451799"/>
              </a:xfrm>
              <a:prstGeom prst="wedgeEllipseCallout">
                <a:avLst>
                  <a:gd name="adj1" fmla="val 866"/>
                  <a:gd name="adj2" fmla="val 63719"/>
                </a:avLst>
              </a:prstGeom>
              <a:solidFill>
                <a:srgbClr val="DD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050" b="1" dirty="0">
                    <a:solidFill>
                      <a:prstClr val="white"/>
                    </a:solidFill>
                    <a:ea typeface="나눔바른고딕" panose="020B0600000101010101" charset="-127"/>
                  </a:rPr>
                  <a:t>최고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F0BE013B-F984-4DF1-8EFC-384E9A2CEB07}"/>
                  </a:ext>
                </a:extLst>
              </p:cNvPr>
              <p:cNvSpPr/>
              <p:nvPr/>
            </p:nvSpPr>
            <p:spPr>
              <a:xfrm>
                <a:off x="14676229" y="8483506"/>
                <a:ext cx="1695937" cy="67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highlight>
                      <a:srgbClr val="FFFF00"/>
                    </a:highligh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폭증에 따른 복잡성과 비용 증가</a:t>
                </a:r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highlight>
                    <a:srgbClr val="FF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5DA63E9B-B8D9-4750-9CE7-E234EE386AD4}"/>
                  </a:ext>
                </a:extLst>
              </p:cNvPr>
              <p:cNvCxnSpPr/>
              <p:nvPr/>
            </p:nvCxnSpPr>
            <p:spPr>
              <a:xfrm>
                <a:off x="10796800" y="8424495"/>
                <a:ext cx="590804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51B4D666-B62B-49A0-B5BE-D22C330B4DA0}"/>
                  </a:ext>
                </a:extLst>
              </p:cNvPr>
              <p:cNvSpPr/>
              <p:nvPr/>
            </p:nvSpPr>
            <p:spPr>
              <a:xfrm>
                <a:off x="13142239" y="8483506"/>
                <a:ext cx="1186831" cy="7117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보호 </a:t>
                </a:r>
                <a:endPara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솔루션 부재</a:t>
                </a:r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0348B9FF-4055-4D9C-9856-D16D58A90F61}"/>
                  </a:ext>
                </a:extLst>
              </p:cNvPr>
              <p:cNvSpPr/>
              <p:nvPr/>
            </p:nvSpPr>
            <p:spPr>
              <a:xfrm>
                <a:off x="11304241" y="8483506"/>
                <a:ext cx="1452740" cy="7117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GDPR </a:t>
                </a: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 정보 보호 관련 규제 </a:t>
                </a:r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36DCACB-D6B8-4E70-B6F4-7FFE1A46DE9A}"/>
                  </a:ext>
                </a:extLst>
              </p:cNvPr>
              <p:cNvSpPr/>
              <p:nvPr/>
            </p:nvSpPr>
            <p:spPr>
              <a:xfrm rot="10800000">
                <a:off x="11782340" y="6424361"/>
                <a:ext cx="501180" cy="1988091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5D995CB2-BED3-40E2-805C-4BB6234AC2A0}"/>
                  </a:ext>
                </a:extLst>
              </p:cNvPr>
              <p:cNvSpPr/>
              <p:nvPr/>
            </p:nvSpPr>
            <p:spPr>
              <a:xfrm rot="10800000">
                <a:off x="13527451" y="6092933"/>
                <a:ext cx="501180" cy="2319519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7D8B133-7E25-4812-AE22-490ACF09DB70}"/>
                  </a:ext>
                </a:extLst>
              </p:cNvPr>
              <p:cNvSpPr/>
              <p:nvPr/>
            </p:nvSpPr>
            <p:spPr>
              <a:xfrm rot="10800000">
                <a:off x="15272562" y="5813189"/>
                <a:ext cx="501180" cy="259926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042F43A-4031-4204-9FCB-E23AAAE34DA6}"/>
                  </a:ext>
                </a:extLst>
              </p:cNvPr>
              <p:cNvSpPr/>
              <p:nvPr/>
            </p:nvSpPr>
            <p:spPr>
              <a:xfrm>
                <a:off x="11731380" y="6014090"/>
                <a:ext cx="617484" cy="388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41%</a:t>
                </a:r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86480BD-6D1F-42A8-9BD5-89B2626D135E}"/>
                  </a:ext>
                </a:extLst>
              </p:cNvPr>
              <p:cNvSpPr/>
              <p:nvPr/>
            </p:nvSpPr>
            <p:spPr>
              <a:xfrm>
                <a:off x="13488051" y="5671586"/>
                <a:ext cx="617484" cy="388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45%</a:t>
                </a:r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2295553C-2D4D-4DDF-ADEE-41772BA138A1}"/>
                  </a:ext>
                </a:extLst>
              </p:cNvPr>
              <p:cNvSpPr/>
              <p:nvPr/>
            </p:nvSpPr>
            <p:spPr>
              <a:xfrm>
                <a:off x="15210233" y="5365628"/>
                <a:ext cx="617484" cy="388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46%</a:t>
                </a:r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8C96EC2-5751-4CEB-B7D2-DD278053E5E3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C5720B8-ACAD-4C97-84E6-60AFF5345A0B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3EFA95BE-D618-4976-8262-0DDCFAAE1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43884A19-DE89-4456-8FC3-1DE87611C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50F2579D-EEF6-44A7-9E74-B0C6636B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0366090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EC21ED-B47A-45C7-A6F2-96B79E165BCE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EF821AA-8278-4420-867E-66572F103907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4C5CC08C-3E4A-47FD-B5D3-03B0D005B8EB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E989CFBD-46DF-42DF-A114-28390F6C8B18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951DB00-1791-48B3-8991-C92CEBCD45B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F6598856-92E3-4C1D-A9FF-6FD2811875A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47182611-1486-4908-A4A2-1061F640ACB7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54B4C4CC-9708-465E-AA58-B471230420B4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B27E519-8DBF-4C6C-8A0B-154C35329A73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675E823A-CBDD-4371-AEAD-813E76C2FE06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DCCA4FED-A84D-40FF-8628-D6BF4554FFA9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4F79B409-4CBB-42E7-8866-A50B747C6956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70D7B199-138E-490F-9815-C3E023EBA8C0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F7C2691-1010-4235-BFEC-F86451DD2335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79D936A3-9B77-4004-986F-776FCDC22F9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9" name="Group 20">
              <a:extLst>
                <a:ext uri="{FF2B5EF4-FFF2-40B4-BE49-F238E27FC236}">
                  <a16:creationId xmlns:a16="http://schemas.microsoft.com/office/drawing/2014/main" id="{39D51030-F869-41A2-9E47-ACDC40426F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5" name="Freeform 22">
                <a:extLst>
                  <a:ext uri="{FF2B5EF4-FFF2-40B4-BE49-F238E27FC236}">
                    <a16:creationId xmlns:a16="http://schemas.microsoft.com/office/drawing/2014/main" id="{56C21D36-2590-4EAE-8984-FF3CBB986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40178797-4281-456F-A9ED-79AFB587D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095E69C-69E8-4F59-B522-657AAF9E6D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453FD88D-9D67-49DB-97CD-E392729A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6CECEFA-ABEF-4DA3-91DE-D50EF8B1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1" name="자유형 23">
              <a:extLst>
                <a:ext uri="{FF2B5EF4-FFF2-40B4-BE49-F238E27FC236}">
                  <a16:creationId xmlns:a16="http://schemas.microsoft.com/office/drawing/2014/main" id="{F5D401ED-8BB7-4584-8A4A-6CEE2281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39A1250-304C-40C0-BA0C-723856A10E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0C848A95-4767-4CD7-BC94-3EF511E1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13E1ABC-C305-4194-BB34-A20CC63FA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목표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>
            <a:off x="1108584" y="1166353"/>
            <a:ext cx="5371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E0321D-B509-4B0A-8783-27B78A8BFE0A}"/>
              </a:ext>
            </a:extLst>
          </p:cNvPr>
          <p:cNvSpPr txBox="1"/>
          <p:nvPr/>
        </p:nvSpPr>
        <p:spPr>
          <a:xfrm>
            <a:off x="3763511" y="837376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FA99E5-804E-4350-B768-5B6A596B723E}"/>
              </a:ext>
            </a:extLst>
          </p:cNvPr>
          <p:cNvGrpSpPr/>
          <p:nvPr/>
        </p:nvGrpSpPr>
        <p:grpSpPr>
          <a:xfrm>
            <a:off x="1940596" y="2208431"/>
            <a:ext cx="14406808" cy="5870139"/>
            <a:chOff x="2039122" y="2203385"/>
            <a:chExt cx="14406808" cy="587013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6DEF3D9-ADFF-4D1F-8D29-D3515CFF2490}"/>
                </a:ext>
              </a:extLst>
            </p:cNvPr>
            <p:cNvGrpSpPr/>
            <p:nvPr/>
          </p:nvGrpSpPr>
          <p:grpSpPr>
            <a:xfrm>
              <a:off x="6184794" y="2203385"/>
              <a:ext cx="5870139" cy="5870139"/>
              <a:chOff x="6201181" y="2203385"/>
              <a:chExt cx="5870139" cy="5870139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38D4A3D-9B08-4531-9072-0EDE05568848}"/>
                  </a:ext>
                </a:extLst>
              </p:cNvPr>
              <p:cNvSpPr/>
              <p:nvPr/>
            </p:nvSpPr>
            <p:spPr>
              <a:xfrm>
                <a:off x="6450690" y="2452894"/>
                <a:ext cx="5371120" cy="537112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48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FDA1E1-FDFB-4836-96FD-9507488F54E3}"/>
                  </a:ext>
                </a:extLst>
              </p:cNvPr>
              <p:cNvSpPr txBox="1"/>
              <p:nvPr/>
            </p:nvSpPr>
            <p:spPr>
              <a:xfrm>
                <a:off x="7192514" y="4118944"/>
                <a:ext cx="3887473" cy="20390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4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인력비용절감</a:t>
                </a:r>
                <a:endParaRPr lang="en-US" altLang="ko-KR" sz="4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4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시간절약</a:t>
                </a:r>
                <a:endParaRPr lang="en-US" altLang="ko-KR" sz="4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97614481-4E50-4503-985B-FA29C73D41CB}"/>
                  </a:ext>
                </a:extLst>
              </p:cNvPr>
              <p:cNvSpPr/>
              <p:nvPr/>
            </p:nvSpPr>
            <p:spPr>
              <a:xfrm>
                <a:off x="6201181" y="2203385"/>
                <a:ext cx="5870139" cy="5870139"/>
              </a:xfrm>
              <a:prstGeom prst="ellipse">
                <a:avLst/>
              </a:prstGeom>
              <a:noFill/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46636F3-47BA-4209-AAE2-7B9DA8DBB946}"/>
                </a:ext>
              </a:extLst>
            </p:cNvPr>
            <p:cNvGrpSpPr/>
            <p:nvPr/>
          </p:nvGrpSpPr>
          <p:grpSpPr>
            <a:xfrm>
              <a:off x="2039122" y="3368731"/>
              <a:ext cx="3932233" cy="3251342"/>
              <a:chOff x="2039122" y="3368731"/>
              <a:chExt cx="3932233" cy="3251342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02ACA27-0FEC-46A7-A745-DE088904AEA1}"/>
                  </a:ext>
                </a:extLst>
              </p:cNvPr>
              <p:cNvSpPr/>
              <p:nvPr/>
            </p:nvSpPr>
            <p:spPr>
              <a:xfrm>
                <a:off x="2039122" y="3368731"/>
                <a:ext cx="3251342" cy="3251342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48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23F1EA-2C07-46A2-B2C2-EFE0B3F8F0D6}"/>
                  </a:ext>
                </a:extLst>
              </p:cNvPr>
              <p:cNvSpPr txBox="1"/>
              <p:nvPr/>
            </p:nvSpPr>
            <p:spPr>
              <a:xfrm>
                <a:off x="2284447" y="4185315"/>
                <a:ext cx="2760692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쉽고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32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경제적인 데이터 핸들링</a:t>
                </a:r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F994A9C8-EE0E-4066-8D8C-72781C71FD11}"/>
                  </a:ext>
                </a:extLst>
              </p:cNvPr>
              <p:cNvSpPr/>
              <p:nvPr/>
            </p:nvSpPr>
            <p:spPr>
              <a:xfrm>
                <a:off x="5072229" y="4607900"/>
                <a:ext cx="899126" cy="773004"/>
              </a:xfrm>
              <a:prstGeom prst="righ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FF4F51E-897C-4242-AF4F-7E37409D6002}"/>
                </a:ext>
              </a:extLst>
            </p:cNvPr>
            <p:cNvGrpSpPr/>
            <p:nvPr/>
          </p:nvGrpSpPr>
          <p:grpSpPr>
            <a:xfrm>
              <a:off x="12268373" y="3368731"/>
              <a:ext cx="4177557" cy="3251342"/>
              <a:chOff x="12268373" y="3368731"/>
              <a:chExt cx="4177557" cy="3251342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60CA86A9-F350-4705-950B-DC34B8784A96}"/>
                  </a:ext>
                </a:extLst>
              </p:cNvPr>
              <p:cNvSpPr/>
              <p:nvPr/>
            </p:nvSpPr>
            <p:spPr>
              <a:xfrm>
                <a:off x="12997536" y="3368731"/>
                <a:ext cx="3251342" cy="3251342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48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E01B3F-9005-45AD-8EB1-C3BC4AB6B728}"/>
                  </a:ext>
                </a:extLst>
              </p:cNvPr>
              <p:cNvSpPr txBox="1"/>
              <p:nvPr/>
            </p:nvSpPr>
            <p:spPr>
              <a:xfrm>
                <a:off x="12800483" y="4249711"/>
                <a:ext cx="3645447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자료 공유를 통한 효율적인 업무</a:t>
                </a:r>
              </a:p>
            </p:txBody>
          </p:sp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6ED2CE14-ACB3-4A4E-A297-A7E20046D6C0}"/>
                  </a:ext>
                </a:extLst>
              </p:cNvPr>
              <p:cNvSpPr/>
              <p:nvPr/>
            </p:nvSpPr>
            <p:spPr>
              <a:xfrm flipH="1">
                <a:off x="12268373" y="4622809"/>
                <a:ext cx="962648" cy="773004"/>
              </a:xfrm>
              <a:prstGeom prst="righ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0000101010101" charset="-127"/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73922C1-C8CD-4F28-9231-2A27AF9218E2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F50FC0F-D623-49B8-896C-02CEDE2A01FE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548DA703-F361-4FFB-A221-F5FC0890D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87AC6E7F-9275-4B11-B36F-C5B68C55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97606D8-10F6-453C-AE67-E005A6B30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014024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사람, 실내, 남자, 음식이(가) 표시된 사진&#10;&#10;자동 생성된 설명">
            <a:extLst>
              <a:ext uri="{FF2B5EF4-FFF2-40B4-BE49-F238E27FC236}">
                <a16:creationId xmlns:a16="http://schemas.microsoft.com/office/drawing/2014/main" id="{4993DCF8-52D6-44B9-BBE0-7756F3567A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80" r="3432" b="5016"/>
          <a:stretch/>
        </p:blipFill>
        <p:spPr>
          <a:xfrm>
            <a:off x="0" y="0"/>
            <a:ext cx="18288000" cy="1035436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66928E-EEDB-40EE-92A8-A4CD8285659A}"/>
              </a:ext>
            </a:extLst>
          </p:cNvPr>
          <p:cNvSpPr/>
          <p:nvPr/>
        </p:nvSpPr>
        <p:spPr>
          <a:xfrm>
            <a:off x="0" y="0"/>
            <a:ext cx="18288000" cy="10354365"/>
          </a:xfrm>
          <a:prstGeom prst="rect">
            <a:avLst/>
          </a:prstGeom>
          <a:solidFill>
            <a:srgbClr val="0C1B2E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3D4987-2CFD-4742-A123-237C8496E73C}"/>
              </a:ext>
            </a:extLst>
          </p:cNvPr>
          <p:cNvGrpSpPr/>
          <p:nvPr/>
        </p:nvGrpSpPr>
        <p:grpSpPr>
          <a:xfrm>
            <a:off x="6213477" y="3830291"/>
            <a:ext cx="5861046" cy="2321618"/>
            <a:chOff x="6213477" y="3012147"/>
            <a:chExt cx="5861046" cy="232161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C42F618-DC4B-4C60-BF77-C9E02FC80277}"/>
                </a:ext>
              </a:extLst>
            </p:cNvPr>
            <p:cNvSpPr/>
            <p:nvPr/>
          </p:nvSpPr>
          <p:spPr>
            <a:xfrm>
              <a:off x="8639944" y="3012147"/>
              <a:ext cx="1008112" cy="1862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11500" kern="0" spc="-100" dirty="0">
                  <a:ln w="19050">
                    <a:noFill/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0800" kern="0" spc="-100" dirty="0">
                <a:ln w="19050">
                  <a:noFill/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7C0586-37CF-4CC9-9C9A-A7686DAEC237}"/>
                </a:ext>
              </a:extLst>
            </p:cNvPr>
            <p:cNvSpPr txBox="1"/>
            <p:nvPr/>
          </p:nvSpPr>
          <p:spPr>
            <a:xfrm>
              <a:off x="6213477" y="4625879"/>
              <a:ext cx="58610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Calibri" panose="020F0502020204030204" pitchFamily="34" charset="0"/>
                </a:rPr>
                <a:t>시장 동향 및 사례분석 </a:t>
              </a:r>
              <a:endPara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52808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사례분석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 flipV="1">
            <a:off x="1108584" y="1154625"/>
            <a:ext cx="4867064" cy="117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더존비즈온 '위하고' 업무에 필요한 오피스 환경 통합제공">
            <a:extLst>
              <a:ext uri="{FF2B5EF4-FFF2-40B4-BE49-F238E27FC236}">
                <a16:creationId xmlns:a16="http://schemas.microsoft.com/office/drawing/2014/main" id="{D3668662-5886-45E9-BFBF-87FE3390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76" y="3131367"/>
            <a:ext cx="8232576" cy="511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87605C-C7CC-47E1-87BF-65C3A1899891}"/>
              </a:ext>
            </a:extLst>
          </p:cNvPr>
          <p:cNvSpPr/>
          <p:nvPr/>
        </p:nvSpPr>
        <p:spPr>
          <a:xfrm>
            <a:off x="935088" y="1615108"/>
            <a:ext cx="2165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더존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  ‘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위하고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’</a:t>
            </a:r>
            <a:endParaRPr lang="ko-KR" altLang="en-US" sz="2800" dirty="0">
              <a:ea typeface="나눔바른고딕" panose="020B0600000101010101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7D4DFC-3030-46EE-A3FE-2B766B4DEC03}"/>
              </a:ext>
            </a:extLst>
          </p:cNvPr>
          <p:cNvSpPr txBox="1"/>
          <p:nvPr/>
        </p:nvSpPr>
        <p:spPr>
          <a:xfrm>
            <a:off x="9758082" y="10165506"/>
            <a:ext cx="8232575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latin typeface="나눔바른고딕" charset="-127"/>
                <a:ea typeface="나눔바른고딕" charset="-127"/>
              </a:rPr>
              <a:t>조직별</a:t>
            </a:r>
            <a:r>
              <a:rPr lang="en-US" altLang="ko-KR" sz="2200" dirty="0"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sz="2200" dirty="0" err="1">
                <a:latin typeface="나눔바른고딕" charset="-127"/>
                <a:ea typeface="나눔바른고딕" charset="-127"/>
              </a:rPr>
              <a:t>목적별</a:t>
            </a:r>
            <a:r>
              <a:rPr lang="ko-KR" altLang="en-US" sz="2200" dirty="0">
                <a:latin typeface="나눔바른고딕" charset="-127"/>
                <a:ea typeface="나눔바른고딕" charset="-127"/>
              </a:rPr>
              <a:t> 대화방 생성으로 효율적인 소통</a:t>
            </a:r>
            <a:r>
              <a:rPr lang="en-US" altLang="ko-KR" sz="2200" dirty="0">
                <a:latin typeface="나눔바른고딕" charset="-127"/>
                <a:ea typeface="나눔바른고딕" charset="-127"/>
              </a:rPr>
              <a:t> (</a:t>
            </a:r>
            <a:r>
              <a:rPr lang="ko-KR" altLang="en-US" sz="2200" dirty="0">
                <a:latin typeface="나눔바른고딕" charset="-127"/>
                <a:ea typeface="나눔바른고딕" charset="-127"/>
              </a:rPr>
              <a:t>그룹대화</a:t>
            </a:r>
            <a:r>
              <a:rPr lang="en-US" altLang="ko-KR" sz="2200" dirty="0">
                <a:latin typeface="나눔바른고딕" charset="-127"/>
                <a:ea typeface="나눔바른고딕" charset="-127"/>
              </a:rPr>
              <a:t>/1:1</a:t>
            </a:r>
            <a:r>
              <a:rPr lang="ko-KR" altLang="en-US" sz="2200" dirty="0">
                <a:latin typeface="나눔바른고딕" charset="-127"/>
                <a:ea typeface="나눔바른고딕" charset="-127"/>
              </a:rPr>
              <a:t>대화</a:t>
            </a:r>
            <a:r>
              <a:rPr lang="en-US" altLang="ko-KR" sz="2200" dirty="0">
                <a:latin typeface="나눔바른고딕" charset="-127"/>
                <a:ea typeface="나눔바른고딕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나눔바른고딕" charset="-127"/>
                <a:ea typeface="나눔바른고딕" charset="-127"/>
              </a:rPr>
              <a:t>다운로드 없는 문서확인과 동시편집 가능한 웹오피스 기능</a:t>
            </a:r>
            <a:endParaRPr lang="en-US" altLang="ko-KR" sz="2200" dirty="0">
              <a:latin typeface="나눔바른고딕" charset="-127"/>
              <a:ea typeface="나눔바른고딕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나눔바른고딕" charset="-127"/>
                <a:ea typeface="나눔바른고딕" charset="-127"/>
              </a:rPr>
              <a:t>WEHAGO </a:t>
            </a:r>
            <a:r>
              <a:rPr lang="ko-KR" altLang="en-US" sz="2200" dirty="0">
                <a:latin typeface="나눔바른고딕" charset="-127"/>
                <a:ea typeface="나눔바른고딕" charset="-127"/>
              </a:rPr>
              <a:t>서비스의 내용을 간편하게 전달</a:t>
            </a:r>
            <a:r>
              <a:rPr lang="en-US" altLang="ko-KR" sz="2200" dirty="0"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sz="2200" dirty="0">
                <a:latin typeface="나눔바른고딕" charset="-127"/>
                <a:ea typeface="나눔바른고딕" charset="-127"/>
              </a:rPr>
              <a:t>공유 </a:t>
            </a:r>
            <a:endParaRPr lang="en-US" altLang="ko-KR" sz="2200" dirty="0">
              <a:latin typeface="나눔바른고딕" charset="-127"/>
              <a:ea typeface="나눔바른고딕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C373D0-2D90-4C3C-95B8-58FA6E40A253}"/>
              </a:ext>
            </a:extLst>
          </p:cNvPr>
          <p:cNvSpPr/>
          <p:nvPr/>
        </p:nvSpPr>
        <p:spPr>
          <a:xfrm>
            <a:off x="906161" y="2219256"/>
            <a:ext cx="125121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3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1600" dirty="0">
                <a:solidFill>
                  <a:srgbClr val="33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rgbClr val="33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클라우드를 기반으로 전사적자원관리</a:t>
            </a:r>
            <a:r>
              <a:rPr lang="en-US" altLang="ko-KR" sz="1600" dirty="0">
                <a:solidFill>
                  <a:srgbClr val="33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(ERP)</a:t>
            </a:r>
            <a:r>
              <a:rPr lang="ko-KR" altLang="en-US" sz="1600" dirty="0">
                <a:solidFill>
                  <a:srgbClr val="33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 그룹웨어까지 업무에 필요한 각종 기능을 하나의 시스템에서 제공하는 플랫폼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BB702C2-E18D-4338-B793-AAC7FE8C5BB8}"/>
              </a:ext>
            </a:extLst>
          </p:cNvPr>
          <p:cNvGrpSpPr/>
          <p:nvPr/>
        </p:nvGrpSpPr>
        <p:grpSpPr>
          <a:xfrm>
            <a:off x="9606168" y="3131367"/>
            <a:ext cx="8066899" cy="7115339"/>
            <a:chOff x="9463377" y="2525781"/>
            <a:chExt cx="8066899" cy="711533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076783F-E93A-4B28-8AD4-BDE6036B966F}"/>
                </a:ext>
              </a:extLst>
            </p:cNvPr>
            <p:cNvGrpSpPr/>
            <p:nvPr/>
          </p:nvGrpSpPr>
          <p:grpSpPr>
            <a:xfrm>
              <a:off x="9484818" y="2525781"/>
              <a:ext cx="8045458" cy="1104914"/>
              <a:chOff x="9303774" y="6455476"/>
              <a:chExt cx="9378838" cy="110491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C6EEE67-C502-4266-B3C1-C8A942A16006}"/>
                  </a:ext>
                </a:extLst>
              </p:cNvPr>
              <p:cNvSpPr txBox="1"/>
              <p:nvPr/>
            </p:nvSpPr>
            <p:spPr>
              <a:xfrm>
                <a:off x="9303774" y="6455476"/>
                <a:ext cx="93788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회사의 중요한 문서 </a:t>
                </a:r>
                <a:r>
                  <a:rPr lang="en-US" altLang="ko-K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&amp; </a:t>
                </a:r>
                <a:r>
                  <a:rPr lang="ko-KR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각종 자료 </a:t>
                </a:r>
                <a:endParaRPr lang="en-US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charset="-127"/>
                  <a:ea typeface="나눔바른고딕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E61091-3EBA-49B6-B622-C6C0C8B8631E}"/>
                  </a:ext>
                </a:extLst>
              </p:cNvPr>
              <p:cNvSpPr txBox="1"/>
              <p:nvPr/>
            </p:nvSpPr>
            <p:spPr>
              <a:xfrm>
                <a:off x="9997717" y="7098725"/>
                <a:ext cx="74499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개인용 저장공간이 아닌 회사만의 저장 공간을 이용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896EEE1-29E4-4F31-9FDB-FE4FAB2CA397}"/>
                </a:ext>
              </a:extLst>
            </p:cNvPr>
            <p:cNvGrpSpPr/>
            <p:nvPr/>
          </p:nvGrpSpPr>
          <p:grpSpPr>
            <a:xfrm>
              <a:off x="9484818" y="3991890"/>
              <a:ext cx="8045458" cy="1185075"/>
              <a:chOff x="9303774" y="6455476"/>
              <a:chExt cx="9378838" cy="118507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850A849-EEE8-4085-BABB-14C8E1FCE07C}"/>
                  </a:ext>
                </a:extLst>
              </p:cNvPr>
              <p:cNvSpPr txBox="1"/>
              <p:nvPr/>
            </p:nvSpPr>
            <p:spPr>
              <a:xfrm>
                <a:off x="9303774" y="6455476"/>
                <a:ext cx="93788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사용자 별 접근 권한 관리</a:t>
                </a:r>
                <a:endParaRPr lang="en-US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charset="-127"/>
                  <a:ea typeface="나눔바른고딕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9D986CC-6D4F-4599-A878-BC36E89F33D8}"/>
                  </a:ext>
                </a:extLst>
              </p:cNvPr>
              <p:cNvSpPr txBox="1"/>
              <p:nvPr/>
            </p:nvSpPr>
            <p:spPr>
              <a:xfrm>
                <a:off x="9997717" y="7178886"/>
                <a:ext cx="6149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접속하는 임직원 별로 접근권한 관리 가능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0316C03-5C76-407F-A142-0D93AEE4CC28}"/>
                </a:ext>
              </a:extLst>
            </p:cNvPr>
            <p:cNvGrpSpPr/>
            <p:nvPr/>
          </p:nvGrpSpPr>
          <p:grpSpPr>
            <a:xfrm>
              <a:off x="9463377" y="5534342"/>
              <a:ext cx="8045458" cy="4106778"/>
              <a:chOff x="9303774" y="6455476"/>
              <a:chExt cx="9378838" cy="4106778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C8AFFE6-6E72-4003-B6AC-AFFDCFAB5F4C}"/>
                  </a:ext>
                </a:extLst>
              </p:cNvPr>
              <p:cNvSpPr txBox="1"/>
              <p:nvPr/>
            </p:nvSpPr>
            <p:spPr>
              <a:xfrm>
                <a:off x="9303774" y="6455476"/>
                <a:ext cx="93788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문서를 언제 어디서나 확인</a:t>
                </a:r>
                <a:endParaRPr lang="en-US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charset="-127"/>
                  <a:ea typeface="나눔바른고딕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9C39A4B-FB5F-41E6-A65D-0DA4DD557492}"/>
                  </a:ext>
                </a:extLst>
              </p:cNvPr>
              <p:cNvSpPr txBox="1"/>
              <p:nvPr/>
            </p:nvSpPr>
            <p:spPr>
              <a:xfrm>
                <a:off x="10075772" y="7192101"/>
                <a:ext cx="6656408" cy="337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다운로드 없이 문서 확인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직원 간 폴더 및 파일 공유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웹오피스 문서생성 및 편집 가능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모든 자료의 생성</a:t>
                </a:r>
                <a:r>
                  <a:rPr lang="en-US" altLang="ko-KR" sz="2400" dirty="0">
                    <a:latin typeface="나눔바른고딕" charset="-127"/>
                    <a:ea typeface="나눔바른고딕" charset="-127"/>
                  </a:rPr>
                  <a:t>, </a:t>
                </a: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수정</a:t>
                </a:r>
                <a:r>
                  <a:rPr lang="en-US" altLang="ko-KR" sz="2400" dirty="0">
                    <a:latin typeface="나눔바른고딕" charset="-127"/>
                    <a:ea typeface="나눔바른고딕" charset="-127"/>
                  </a:rPr>
                  <a:t>, </a:t>
                </a: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삭제 기록관리 가능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B8914C-4584-417F-9929-080D2B40287F}"/>
              </a:ext>
            </a:extLst>
          </p:cNvPr>
          <p:cNvSpPr txBox="1"/>
          <p:nvPr/>
        </p:nvSpPr>
        <p:spPr>
          <a:xfrm>
            <a:off x="3259455" y="824912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95584DE-5292-420B-A19A-12F0D851D6E8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30A3D574-A690-4025-B94D-0178E1C19CD0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05A4781-9A05-4313-9D31-8899D350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0653CC64-376D-4351-AA2F-D4D0C1B8D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04B510B4-8BE4-41C9-A861-BCB7483E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8E89B1B-EC5F-498D-B4FA-1AC720903150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AFE9C5F-9A54-46C3-90A3-43E785724757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91" name="평행 사변형 90">
                <a:extLst>
                  <a:ext uri="{FF2B5EF4-FFF2-40B4-BE49-F238E27FC236}">
                    <a16:creationId xmlns:a16="http://schemas.microsoft.com/office/drawing/2014/main" id="{3683631F-1951-4CD0-9899-939F44B0D8E8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2" name="평행 사변형 91">
                <a:extLst>
                  <a:ext uri="{FF2B5EF4-FFF2-40B4-BE49-F238E27FC236}">
                    <a16:creationId xmlns:a16="http://schemas.microsoft.com/office/drawing/2014/main" id="{FF33743F-7ECA-4F5D-A2CD-B100ADD773D0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3" name="평행 사변형 92">
                <a:extLst>
                  <a:ext uri="{FF2B5EF4-FFF2-40B4-BE49-F238E27FC236}">
                    <a16:creationId xmlns:a16="http://schemas.microsoft.com/office/drawing/2014/main" id="{BE1460CE-7305-426C-8C20-291D807C4B96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4" name="평행 사변형 93">
                <a:extLst>
                  <a:ext uri="{FF2B5EF4-FFF2-40B4-BE49-F238E27FC236}">
                    <a16:creationId xmlns:a16="http://schemas.microsoft.com/office/drawing/2014/main" id="{8EACCF68-AC37-4F40-ABC2-5D9EDC541B31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5" name="평행 사변형 94">
                <a:extLst>
                  <a:ext uri="{FF2B5EF4-FFF2-40B4-BE49-F238E27FC236}">
                    <a16:creationId xmlns:a16="http://schemas.microsoft.com/office/drawing/2014/main" id="{D01325ED-04B2-4891-8700-E0AEB45A271B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B6C20B59-BE7F-47CD-BDC1-6BF698B14A13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3A0EC9E0-45C8-4033-AB4E-90EE2164B10C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05CEA1B7-79CD-4825-9326-83416DEEE198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AA07C738-EADD-488E-BE8E-146DF914081A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F2A29318-057C-4074-9E42-4B5164A6D991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8" name="평행 사변형 87">
                <a:extLst>
                  <a:ext uri="{FF2B5EF4-FFF2-40B4-BE49-F238E27FC236}">
                    <a16:creationId xmlns:a16="http://schemas.microsoft.com/office/drawing/2014/main" id="{B984A50C-B8A7-40B1-AE0F-416C4178A7C4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9" name="평행 사변형 88">
                <a:extLst>
                  <a:ext uri="{FF2B5EF4-FFF2-40B4-BE49-F238E27FC236}">
                    <a16:creationId xmlns:a16="http://schemas.microsoft.com/office/drawing/2014/main" id="{D948EB40-A520-4E7C-825A-A9E3D8DB0B5B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0" name="평행 사변형 89">
                <a:extLst>
                  <a:ext uri="{FF2B5EF4-FFF2-40B4-BE49-F238E27FC236}">
                    <a16:creationId xmlns:a16="http://schemas.microsoft.com/office/drawing/2014/main" id="{FCF937A7-55DA-4284-86A1-F2A864308918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71" name="Group 20">
              <a:extLst>
                <a:ext uri="{FF2B5EF4-FFF2-40B4-BE49-F238E27FC236}">
                  <a16:creationId xmlns:a16="http://schemas.microsoft.com/office/drawing/2014/main" id="{F6CAA5ED-C05C-48D7-8E20-DF62C5AEB27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81" name="Freeform 22">
                <a:extLst>
                  <a:ext uri="{FF2B5EF4-FFF2-40B4-BE49-F238E27FC236}">
                    <a16:creationId xmlns:a16="http://schemas.microsoft.com/office/drawing/2014/main" id="{CFA2CA0B-A8C1-4036-898E-60D56C73D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2" name="Freeform 23">
                <a:extLst>
                  <a:ext uri="{FF2B5EF4-FFF2-40B4-BE49-F238E27FC236}">
                    <a16:creationId xmlns:a16="http://schemas.microsoft.com/office/drawing/2014/main" id="{C398292C-BE78-4D8B-917F-0FFFE80036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3" name="Freeform 24">
                <a:extLst>
                  <a:ext uri="{FF2B5EF4-FFF2-40B4-BE49-F238E27FC236}">
                    <a16:creationId xmlns:a16="http://schemas.microsoft.com/office/drawing/2014/main" id="{18615542-321E-4D9A-8FCA-4D04C0AC98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4" name="Freeform 25">
                <a:extLst>
                  <a:ext uri="{FF2B5EF4-FFF2-40B4-BE49-F238E27FC236}">
                    <a16:creationId xmlns:a16="http://schemas.microsoft.com/office/drawing/2014/main" id="{8A6331D5-368F-4764-BB0B-0447ACD1A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A4ACFC4C-B00E-4962-AD1D-87FD7378A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7" name="자유형 23">
              <a:extLst>
                <a:ext uri="{FF2B5EF4-FFF2-40B4-BE49-F238E27FC236}">
                  <a16:creationId xmlns:a16="http://schemas.microsoft.com/office/drawing/2014/main" id="{0DB6BF81-E030-43B9-B10C-3AB22E20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D6F4C8ED-8E64-4445-AF4B-62C6367B282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9" name="자유형 58">
              <a:extLst>
                <a:ext uri="{FF2B5EF4-FFF2-40B4-BE49-F238E27FC236}">
                  <a16:creationId xmlns:a16="http://schemas.microsoft.com/office/drawing/2014/main" id="{57BB3425-49DE-48A7-92D4-FCC05C598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19B28445-03A9-4DA0-8837-4419021AE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97492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AC20B2F2-EF0B-436A-9885-8AA4F3C16DE5}"/>
              </a:ext>
            </a:extLst>
          </p:cNvPr>
          <p:cNvSpPr/>
          <p:nvPr/>
        </p:nvSpPr>
        <p:spPr>
          <a:xfrm>
            <a:off x="1634354" y="1694178"/>
            <a:ext cx="2486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카카오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  ‘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아지트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charset="-127"/>
                <a:ea typeface="나눔바른고딕" charset="-127"/>
              </a:rPr>
              <a:t>’</a:t>
            </a:r>
            <a:endParaRPr lang="ko-KR" altLang="en-US" sz="2800" dirty="0">
              <a:ea typeface="나눔바른고딕" panose="020B0600000101010101" charset="-127"/>
            </a:endParaRPr>
          </a:p>
        </p:txBody>
      </p:sp>
      <p:sp>
        <p:nvSpPr>
          <p:cNvPr id="2" name="자유형 32">
            <a:extLst>
              <a:ext uri="{FF2B5EF4-FFF2-40B4-BE49-F238E27FC236}">
                <a16:creationId xmlns:a16="http://schemas.microsoft.com/office/drawing/2014/main" id="{3AF142B9-84C7-4256-B405-7B02F0DA2F60}"/>
              </a:ext>
            </a:extLst>
          </p:cNvPr>
          <p:cNvSpPr/>
          <p:nvPr/>
        </p:nvSpPr>
        <p:spPr>
          <a:xfrm>
            <a:off x="-3" y="-10088"/>
            <a:ext cx="18288003" cy="10297086"/>
          </a:xfrm>
          <a:custGeom>
            <a:avLst/>
            <a:gdLst>
              <a:gd name="connsiteX0" fmla="*/ 0 w 12192002"/>
              <a:gd name="connsiteY0" fmla="*/ 0 h 6864724"/>
              <a:gd name="connsiteX1" fmla="*/ 1510620 w 12192002"/>
              <a:gd name="connsiteY1" fmla="*/ 0 h 6864724"/>
              <a:gd name="connsiteX2" fmla="*/ 12192002 w 12192002"/>
              <a:gd name="connsiteY2" fmla="*/ 4377 h 6864724"/>
              <a:gd name="connsiteX3" fmla="*/ 277311 w 12192002"/>
              <a:gd name="connsiteY3" fmla="*/ 146881 h 6864724"/>
              <a:gd name="connsiteX4" fmla="*/ 151446 w 12192002"/>
              <a:gd name="connsiteY4" fmla="*/ 272541 h 6864724"/>
              <a:gd name="connsiteX5" fmla="*/ 151446 w 12192002"/>
              <a:gd name="connsiteY5" fmla="*/ 525357 h 6864724"/>
              <a:gd name="connsiteX6" fmla="*/ 151202 w 12192002"/>
              <a:gd name="connsiteY6" fmla="*/ 525357 h 6864724"/>
              <a:gd name="connsiteX7" fmla="*/ 151202 w 12192002"/>
              <a:gd name="connsiteY7" fmla="*/ 6339367 h 6864724"/>
              <a:gd name="connsiteX8" fmla="*/ 151448 w 12192002"/>
              <a:gd name="connsiteY8" fmla="*/ 6339367 h 6864724"/>
              <a:gd name="connsiteX9" fmla="*/ 151448 w 12192002"/>
              <a:gd name="connsiteY9" fmla="*/ 6592183 h 6864724"/>
              <a:gd name="connsiteX10" fmla="*/ 277312 w 12192002"/>
              <a:gd name="connsiteY10" fmla="*/ 6717843 h 6864724"/>
              <a:gd name="connsiteX11" fmla="*/ 12192002 w 12192002"/>
              <a:gd name="connsiteY11" fmla="*/ 6860347 h 6864724"/>
              <a:gd name="connsiteX12" fmla="*/ 1510622 w 12192002"/>
              <a:gd name="connsiteY12" fmla="*/ 6864724 h 6864724"/>
              <a:gd name="connsiteX13" fmla="*/ 151202 w 12192002"/>
              <a:gd name="connsiteY13" fmla="*/ 6864724 h 6864724"/>
              <a:gd name="connsiteX14" fmla="*/ 2 w 12192002"/>
              <a:gd name="connsiteY14" fmla="*/ 6864724 h 6864724"/>
              <a:gd name="connsiteX15" fmla="*/ 2 w 12192002"/>
              <a:gd name="connsiteY15" fmla="*/ 6864724 h 6864724"/>
              <a:gd name="connsiteX16" fmla="*/ 2 w 12192002"/>
              <a:gd name="connsiteY16" fmla="*/ 6339367 h 6864724"/>
              <a:gd name="connsiteX17" fmla="*/ 2 w 12192002"/>
              <a:gd name="connsiteY17" fmla="*/ 6339367 h 6864724"/>
              <a:gd name="connsiteX18" fmla="*/ 2 w 12192002"/>
              <a:gd name="connsiteY18" fmla="*/ 525357 h 6864724"/>
              <a:gd name="connsiteX19" fmla="*/ 0 w 12192002"/>
              <a:gd name="connsiteY19" fmla="*/ 525357 h 686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2" h="6864724">
                <a:moveTo>
                  <a:pt x="0" y="0"/>
                </a:moveTo>
                <a:lnTo>
                  <a:pt x="1510620" y="0"/>
                </a:lnTo>
                <a:lnTo>
                  <a:pt x="12192002" y="4377"/>
                </a:lnTo>
                <a:lnTo>
                  <a:pt x="277311" y="146881"/>
                </a:lnTo>
                <a:cubicBezTo>
                  <a:pt x="207798" y="146881"/>
                  <a:pt x="151446" y="203141"/>
                  <a:pt x="151446" y="272541"/>
                </a:cubicBezTo>
                <a:lnTo>
                  <a:pt x="151446" y="525357"/>
                </a:lnTo>
                <a:lnTo>
                  <a:pt x="151202" y="525357"/>
                </a:lnTo>
                <a:lnTo>
                  <a:pt x="151202" y="6339367"/>
                </a:lnTo>
                <a:lnTo>
                  <a:pt x="151448" y="6339367"/>
                </a:lnTo>
                <a:lnTo>
                  <a:pt x="151448" y="6592183"/>
                </a:lnTo>
                <a:cubicBezTo>
                  <a:pt x="151448" y="6661583"/>
                  <a:pt x="207799" y="6717843"/>
                  <a:pt x="277312" y="6717843"/>
                </a:cubicBezTo>
                <a:lnTo>
                  <a:pt x="12192002" y="6860347"/>
                </a:lnTo>
                <a:lnTo>
                  <a:pt x="1510622" y="6864724"/>
                </a:lnTo>
                <a:lnTo>
                  <a:pt x="151202" y="6864724"/>
                </a:lnTo>
                <a:lnTo>
                  <a:pt x="2" y="6864724"/>
                </a:lnTo>
                <a:lnTo>
                  <a:pt x="2" y="6864724"/>
                </a:lnTo>
                <a:lnTo>
                  <a:pt x="2" y="6339367"/>
                </a:lnTo>
                <a:lnTo>
                  <a:pt x="2" y="6339367"/>
                </a:lnTo>
                <a:lnTo>
                  <a:pt x="2" y="525357"/>
                </a:lnTo>
                <a:lnTo>
                  <a:pt x="0" y="52535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prstClr val="white"/>
              </a:solidFill>
              <a:ea typeface="나눔바른고딕" panose="020B0600000101010101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E93A50-28D3-47F8-8A2F-7009A6C136BB}"/>
              </a:ext>
            </a:extLst>
          </p:cNvPr>
          <p:cNvSpPr txBox="1"/>
          <p:nvPr/>
        </p:nvSpPr>
        <p:spPr>
          <a:xfrm>
            <a:off x="1066800" y="527169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사례분석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7450515-CA05-4CCB-9A68-7D17CB8BD4A9}"/>
              </a:ext>
            </a:extLst>
          </p:cNvPr>
          <p:cNvCxnSpPr>
            <a:cxnSpLocks/>
          </p:cNvCxnSpPr>
          <p:nvPr/>
        </p:nvCxnSpPr>
        <p:spPr>
          <a:xfrm flipV="1">
            <a:off x="1108584" y="1154625"/>
            <a:ext cx="4867064" cy="117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C373D0-2D90-4C3C-95B8-58FA6E40A253}"/>
              </a:ext>
            </a:extLst>
          </p:cNvPr>
          <p:cNvSpPr/>
          <p:nvPr/>
        </p:nvSpPr>
        <p:spPr>
          <a:xfrm>
            <a:off x="1766066" y="2298326"/>
            <a:ext cx="125121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기능부터 파일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히스토리까지 카테고리별로 공유 가능한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 커뮤니티 플랫폼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BB702C2-E18D-4338-B793-AAC7FE8C5BB8}"/>
              </a:ext>
            </a:extLst>
          </p:cNvPr>
          <p:cNvGrpSpPr/>
          <p:nvPr/>
        </p:nvGrpSpPr>
        <p:grpSpPr>
          <a:xfrm>
            <a:off x="10063152" y="2565265"/>
            <a:ext cx="8066899" cy="6007344"/>
            <a:chOff x="9463377" y="2525781"/>
            <a:chExt cx="8066899" cy="600734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076783F-E93A-4B28-8AD4-BDE6036B966F}"/>
                </a:ext>
              </a:extLst>
            </p:cNvPr>
            <p:cNvGrpSpPr/>
            <p:nvPr/>
          </p:nvGrpSpPr>
          <p:grpSpPr>
            <a:xfrm>
              <a:off x="9484818" y="2525781"/>
              <a:ext cx="8045458" cy="1104914"/>
              <a:chOff x="9303774" y="6455476"/>
              <a:chExt cx="9378838" cy="110491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C6EEE67-C502-4266-B3C1-C8A942A16006}"/>
                  </a:ext>
                </a:extLst>
              </p:cNvPr>
              <p:cNvSpPr txBox="1"/>
              <p:nvPr/>
            </p:nvSpPr>
            <p:spPr>
              <a:xfrm>
                <a:off x="9303774" y="6455476"/>
                <a:ext cx="93788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업무용 메신저</a:t>
                </a:r>
                <a:endParaRPr lang="en-US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charset="-127"/>
                  <a:ea typeface="나눔바른고딕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E61091-3EBA-49B6-B622-C6C0C8B8631E}"/>
                  </a:ext>
                </a:extLst>
              </p:cNvPr>
              <p:cNvSpPr txBox="1"/>
              <p:nvPr/>
            </p:nvSpPr>
            <p:spPr>
              <a:xfrm>
                <a:off x="9997717" y="7098725"/>
                <a:ext cx="74499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개인간</a:t>
                </a:r>
                <a:r>
                  <a:rPr lang="en-US" altLang="ko-KR" sz="2400" dirty="0">
                    <a:latin typeface="나눔바른고딕" charset="-127"/>
                    <a:ea typeface="나눔바른고딕" charset="-127"/>
                  </a:rPr>
                  <a:t>, </a:t>
                </a: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그룹간 채팅 및 통화 기능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896EEE1-29E4-4F31-9FDB-FE4FAB2CA397}"/>
                </a:ext>
              </a:extLst>
            </p:cNvPr>
            <p:cNvGrpSpPr/>
            <p:nvPr/>
          </p:nvGrpSpPr>
          <p:grpSpPr>
            <a:xfrm>
              <a:off x="9484818" y="3991890"/>
              <a:ext cx="8045458" cy="1185075"/>
              <a:chOff x="9303774" y="6455476"/>
              <a:chExt cx="9378838" cy="118507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850A849-EEE8-4085-BABB-14C8E1FCE07C}"/>
                  </a:ext>
                </a:extLst>
              </p:cNvPr>
              <p:cNvSpPr txBox="1"/>
              <p:nvPr/>
            </p:nvSpPr>
            <p:spPr>
              <a:xfrm>
                <a:off x="9303774" y="6455476"/>
                <a:ext cx="93788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2</a:t>
                </a:r>
                <a:r>
                  <a:rPr lang="ko-KR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중 보안</a:t>
                </a:r>
                <a:endParaRPr lang="en-US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charset="-127"/>
                  <a:ea typeface="나눔바른고딕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9D986CC-6D4F-4599-A878-BC36E89F33D8}"/>
                  </a:ext>
                </a:extLst>
              </p:cNvPr>
              <p:cNvSpPr txBox="1"/>
              <p:nvPr/>
            </p:nvSpPr>
            <p:spPr>
              <a:xfrm>
                <a:off x="9997717" y="7178886"/>
                <a:ext cx="6149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특정 </a:t>
                </a:r>
                <a:r>
                  <a:rPr lang="en-US" altLang="ko-KR" sz="2400" dirty="0">
                    <a:latin typeface="나눔바른고딕" charset="-127"/>
                    <a:ea typeface="나눔바른고딕" charset="-127"/>
                  </a:rPr>
                  <a:t>IP</a:t>
                </a: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접속 허용으로 보안 강화 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0316C03-5C76-407F-A142-0D93AEE4CC28}"/>
                </a:ext>
              </a:extLst>
            </p:cNvPr>
            <p:cNvGrpSpPr/>
            <p:nvPr/>
          </p:nvGrpSpPr>
          <p:grpSpPr>
            <a:xfrm>
              <a:off x="9463377" y="5534342"/>
              <a:ext cx="8045458" cy="2998783"/>
              <a:chOff x="9303774" y="6455476"/>
              <a:chExt cx="9378838" cy="2998783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C8AFFE6-6E72-4003-B6AC-AFFDCFAB5F4C}"/>
                  </a:ext>
                </a:extLst>
              </p:cNvPr>
              <p:cNvSpPr txBox="1"/>
              <p:nvPr/>
            </p:nvSpPr>
            <p:spPr>
              <a:xfrm>
                <a:off x="9303774" y="6455476"/>
                <a:ext cx="93788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 </a:t>
                </a:r>
                <a:r>
                  <a:rPr lang="ko-KR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charset="-127"/>
                    <a:ea typeface="나눔바른고딕" charset="-127"/>
                  </a:rPr>
                  <a:t>카테고리 별 각종 파일 공유용 커뮤니티</a:t>
                </a:r>
                <a:endParaRPr lang="en-US" altLang="ko-KR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charset="-127"/>
                  <a:ea typeface="나눔바른고딕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9C39A4B-FB5F-41E6-A65D-0DA4DD557492}"/>
                  </a:ext>
                </a:extLst>
              </p:cNvPr>
              <p:cNvSpPr txBox="1"/>
              <p:nvPr/>
            </p:nvSpPr>
            <p:spPr>
              <a:xfrm>
                <a:off x="10075772" y="7192101"/>
                <a:ext cx="6656408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각종 파일 공유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카테고리별 공지 및 일정 공유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글쓰기</a:t>
                </a:r>
                <a:r>
                  <a:rPr lang="en-US" altLang="ko-KR" sz="2400" dirty="0">
                    <a:latin typeface="나눔바른고딕" charset="-127"/>
                    <a:ea typeface="나눔바른고딕" charset="-127"/>
                  </a:rPr>
                  <a:t>, </a:t>
                </a: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댓글 게시 기능으로 커뮤니티 기능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나눔바른고딕" charset="-127"/>
                    <a:ea typeface="나눔바른고딕" charset="-127"/>
                  </a:rPr>
                  <a:t>업무 기록을 통한 업무 히스토리 파악 가능</a:t>
                </a:r>
                <a:endParaRPr lang="en-US" altLang="ko-KR" sz="2400" dirty="0">
                  <a:latin typeface="나눔바른고딕" charset="-127"/>
                  <a:ea typeface="나눔바른고딕" charset="-127"/>
                </a:endParaRPr>
              </a:p>
            </p:txBody>
          </p:sp>
        </p:grpSp>
      </p:grpSp>
      <p:pic>
        <p:nvPicPr>
          <p:cNvPr id="69" name="Picture 2">
            <a:extLst>
              <a:ext uri="{FF2B5EF4-FFF2-40B4-BE49-F238E27FC236}">
                <a16:creationId xmlns:a16="http://schemas.microsoft.com/office/drawing/2014/main" id="{12046866-1907-482C-B19D-884C3D3D4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55" y="3211170"/>
            <a:ext cx="8017028" cy="57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592E1-CD92-4AC7-8B46-65136EFFBF26}"/>
              </a:ext>
            </a:extLst>
          </p:cNvPr>
          <p:cNvSpPr txBox="1"/>
          <p:nvPr/>
        </p:nvSpPr>
        <p:spPr>
          <a:xfrm>
            <a:off x="3259455" y="824912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Preprocessing for Convenience</a:t>
            </a:r>
            <a:endParaRPr lang="en-US" altLang="ko-KR" sz="1200" b="0" i="1" dirty="0">
              <a:solidFill>
                <a:schemeClr val="bg1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AFCD703-1406-4C5D-AC87-11FC380DC766}"/>
              </a:ext>
            </a:extLst>
          </p:cNvPr>
          <p:cNvGrpSpPr/>
          <p:nvPr/>
        </p:nvGrpSpPr>
        <p:grpSpPr>
          <a:xfrm>
            <a:off x="16704840" y="9570779"/>
            <a:ext cx="1391019" cy="716221"/>
            <a:chOff x="16704840" y="9570779"/>
            <a:chExt cx="1391019" cy="71622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B9FE4-C733-4B86-A188-1977EC086693}"/>
                </a:ext>
              </a:extLst>
            </p:cNvPr>
            <p:cNvGrpSpPr/>
            <p:nvPr/>
          </p:nvGrpSpPr>
          <p:grpSpPr>
            <a:xfrm>
              <a:off x="16704840" y="9570779"/>
              <a:ext cx="957605" cy="716221"/>
              <a:chOff x="2255816" y="665848"/>
              <a:chExt cx="3025192" cy="2262630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CE11DB5F-7870-4D1A-B50C-A20C4658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8378" y="665848"/>
                <a:ext cx="2262630" cy="2262630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EE927C2A-8E87-487F-8B35-0E60A5BAC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5816" y="976097"/>
                <a:ext cx="1228763" cy="1228763"/>
              </a:xfrm>
              <a:prstGeom prst="rect">
                <a:avLst/>
              </a:prstGeom>
            </p:spPr>
          </p:pic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E87663E-40A7-4F30-96A1-20AB64AC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391" y="9598177"/>
              <a:ext cx="513468" cy="513468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ED41BD9-2F69-47F8-BD17-E9A3D8894F19}"/>
              </a:ext>
            </a:extLst>
          </p:cNvPr>
          <p:cNvGrpSpPr/>
          <p:nvPr/>
        </p:nvGrpSpPr>
        <p:grpSpPr>
          <a:xfrm>
            <a:off x="1" y="592096"/>
            <a:ext cx="506027" cy="3778389"/>
            <a:chOff x="1" y="592096"/>
            <a:chExt cx="506027" cy="3778389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09EB36B-2CC9-4EF1-9050-C49D0FDBB031}"/>
                </a:ext>
              </a:extLst>
            </p:cNvPr>
            <p:cNvGrpSpPr/>
            <p:nvPr/>
          </p:nvGrpSpPr>
          <p:grpSpPr>
            <a:xfrm rot="16200000" flipH="1">
              <a:off x="-773322" y="3091134"/>
              <a:ext cx="2052674" cy="506027"/>
              <a:chOff x="9832766" y="152400"/>
              <a:chExt cx="1368449" cy="337351"/>
            </a:xfrm>
          </p:grpSpPr>
          <p:sp>
            <p:nvSpPr>
              <p:cNvPr id="90" name="평행 사변형 89">
                <a:extLst>
                  <a:ext uri="{FF2B5EF4-FFF2-40B4-BE49-F238E27FC236}">
                    <a16:creationId xmlns:a16="http://schemas.microsoft.com/office/drawing/2014/main" id="{49F0A495-65C3-4462-A414-A35BA5A1672E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1" name="평행 사변형 90">
                <a:extLst>
                  <a:ext uri="{FF2B5EF4-FFF2-40B4-BE49-F238E27FC236}">
                    <a16:creationId xmlns:a16="http://schemas.microsoft.com/office/drawing/2014/main" id="{86ECC652-E7C3-42AF-A827-F4580E654503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2" name="평행 사변형 91">
                <a:extLst>
                  <a:ext uri="{FF2B5EF4-FFF2-40B4-BE49-F238E27FC236}">
                    <a16:creationId xmlns:a16="http://schemas.microsoft.com/office/drawing/2014/main" id="{5DB4C29E-8429-4CFA-9556-16B591808987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3" name="평행 사변형 92">
                <a:extLst>
                  <a:ext uri="{FF2B5EF4-FFF2-40B4-BE49-F238E27FC236}">
                    <a16:creationId xmlns:a16="http://schemas.microsoft.com/office/drawing/2014/main" id="{2BEE0F3B-3D77-4C7A-98B1-D27322A5BBB7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4" name="평행 사변형 93">
                <a:extLst>
                  <a:ext uri="{FF2B5EF4-FFF2-40B4-BE49-F238E27FC236}">
                    <a16:creationId xmlns:a16="http://schemas.microsoft.com/office/drawing/2014/main" id="{FC96EBD2-B819-41DE-9F8D-0E90CBE7C6FC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95" name="평행 사변형 94">
                <a:extLst>
                  <a:ext uri="{FF2B5EF4-FFF2-40B4-BE49-F238E27FC236}">
                    <a16:creationId xmlns:a16="http://schemas.microsoft.com/office/drawing/2014/main" id="{D23B6AA8-FB88-4184-A1CC-29BDC0B00A4E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543BF53-F7AA-48A7-8AD1-B1AE2D837664}"/>
                </a:ext>
              </a:extLst>
            </p:cNvPr>
            <p:cNvGrpSpPr/>
            <p:nvPr/>
          </p:nvGrpSpPr>
          <p:grpSpPr>
            <a:xfrm rot="16200000" flipH="1">
              <a:off x="-773322" y="1365419"/>
              <a:ext cx="2052674" cy="506027"/>
              <a:chOff x="9832766" y="152400"/>
              <a:chExt cx="1368449" cy="337351"/>
            </a:xfrm>
          </p:grpSpPr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83C32C15-6816-43D3-8D3F-7505B24D1267}"/>
                  </a:ext>
                </a:extLst>
              </p:cNvPr>
              <p:cNvSpPr/>
              <p:nvPr/>
            </p:nvSpPr>
            <p:spPr>
              <a:xfrm flipH="1">
                <a:off x="1020778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7A9859DE-4266-4DC3-912A-C1B1F9517461}"/>
                  </a:ext>
                </a:extLst>
              </p:cNvPr>
              <p:cNvSpPr/>
              <p:nvPr/>
            </p:nvSpPr>
            <p:spPr>
              <a:xfrm flipH="1">
                <a:off x="1058518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89970395-8101-42FD-B7CA-AAC02AEF40CB}"/>
                  </a:ext>
                </a:extLst>
              </p:cNvPr>
              <p:cNvSpPr/>
              <p:nvPr/>
            </p:nvSpPr>
            <p:spPr>
              <a:xfrm>
                <a:off x="10375137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68D8BA76-A9BD-49C5-A5A2-994108D5CE28}"/>
                  </a:ext>
                </a:extLst>
              </p:cNvPr>
              <p:cNvSpPr/>
              <p:nvPr/>
            </p:nvSpPr>
            <p:spPr>
              <a:xfrm>
                <a:off x="10752538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8" name="평행 사변형 87">
                <a:extLst>
                  <a:ext uri="{FF2B5EF4-FFF2-40B4-BE49-F238E27FC236}">
                    <a16:creationId xmlns:a16="http://schemas.microsoft.com/office/drawing/2014/main" id="{FA5C3944-AACC-4E78-B2BC-CDD281141365}"/>
                  </a:ext>
                </a:extLst>
              </p:cNvPr>
              <p:cNvSpPr/>
              <p:nvPr/>
            </p:nvSpPr>
            <p:spPr>
              <a:xfrm flipH="1">
                <a:off x="983276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9" name="평행 사변형 88">
                <a:extLst>
                  <a:ext uri="{FF2B5EF4-FFF2-40B4-BE49-F238E27FC236}">
                    <a16:creationId xmlns:a16="http://schemas.microsoft.com/office/drawing/2014/main" id="{9C981A77-6776-4151-96A0-4F0DF64C6E35}"/>
                  </a:ext>
                </a:extLst>
              </p:cNvPr>
              <p:cNvSpPr/>
              <p:nvPr/>
            </p:nvSpPr>
            <p:spPr>
              <a:xfrm>
                <a:off x="9997736" y="152400"/>
                <a:ext cx="448677" cy="337351"/>
              </a:xfrm>
              <a:prstGeom prst="parallelogram">
                <a:avLst>
                  <a:gd name="adj" fmla="val 4947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71" name="Group 20">
              <a:extLst>
                <a:ext uri="{FF2B5EF4-FFF2-40B4-BE49-F238E27FC236}">
                  <a16:creationId xmlns:a16="http://schemas.microsoft.com/office/drawing/2014/main" id="{4CF2F184-461C-49E9-917C-C346FC44B7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4040" y="1641417"/>
              <a:ext cx="126233" cy="17218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4AF796EA-D159-4789-B6DF-849BEC64A9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1" name="Freeform 23">
                <a:extLst>
                  <a:ext uri="{FF2B5EF4-FFF2-40B4-BE49-F238E27FC236}">
                    <a16:creationId xmlns:a16="http://schemas.microsoft.com/office/drawing/2014/main" id="{57894F5B-C823-4FD7-9A31-D1FFE31AFC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2" name="Freeform 24">
                <a:extLst>
                  <a:ext uri="{FF2B5EF4-FFF2-40B4-BE49-F238E27FC236}">
                    <a16:creationId xmlns:a16="http://schemas.microsoft.com/office/drawing/2014/main" id="{376F2E6D-591E-40E4-8D35-34281C3CFC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  <p:sp>
            <p:nvSpPr>
              <p:cNvPr id="83" name="Freeform 25">
                <a:extLst>
                  <a:ext uri="{FF2B5EF4-FFF2-40B4-BE49-F238E27FC236}">
                    <a16:creationId xmlns:a16="http://schemas.microsoft.com/office/drawing/2014/main" id="{F18D4172-6AC5-427A-9B11-99A5EBCA4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solidFill>
                    <a:prstClr val="black"/>
                  </a:solidFill>
                  <a:ea typeface="나눔바른고딕" panose="020B0600000101010101" charset="-127"/>
                </a:endParaRPr>
              </a:p>
            </p:txBody>
          </p:sp>
        </p:grp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6DACC289-05EB-494D-B4B0-16E12A073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4" y="3396621"/>
              <a:ext cx="123572" cy="16307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6" name="자유형 23">
              <a:extLst>
                <a:ext uri="{FF2B5EF4-FFF2-40B4-BE49-F238E27FC236}">
                  <a16:creationId xmlns:a16="http://schemas.microsoft.com/office/drawing/2014/main" id="{58A9459E-CB33-400C-8EBE-0EB3E3F9C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1" y="3952166"/>
              <a:ext cx="186954" cy="16362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BCAAFC73-AF2E-4FDE-9A0C-5EC3B9A0518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56409" y="1114375"/>
              <a:ext cx="187495" cy="16623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8" name="자유형 58">
              <a:extLst>
                <a:ext uri="{FF2B5EF4-FFF2-40B4-BE49-F238E27FC236}">
                  <a16:creationId xmlns:a16="http://schemas.microsoft.com/office/drawing/2014/main" id="{550198DE-87A1-4BB3-A4A1-7D6C7010F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9" y="2789594"/>
              <a:ext cx="184416" cy="204403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8762E709-ECA9-42CA-9087-FE504CCE95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040" y="2219575"/>
              <a:ext cx="112235" cy="188768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solidFill>
                  <a:prstClr val="black"/>
                </a:solidFill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94984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4550</TotalTime>
  <Words>1354</Words>
  <Application>Microsoft Office PowerPoint</Application>
  <PresentationFormat>사용자 지정</PresentationFormat>
  <Paragraphs>318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AppleSDGothicNeoB00</vt:lpstr>
      <vt:lpstr>맑은 고딕</vt:lpstr>
      <vt:lpstr>AppleSDGothicNeoH00</vt:lpstr>
      <vt:lpstr>Calibri</vt:lpstr>
      <vt:lpstr>나눔바른고딕OTF Light</vt:lpstr>
      <vt:lpstr>AppleSDGothicNeoEB00</vt:lpstr>
      <vt:lpstr>나눔바른고딕</vt:lpstr>
      <vt:lpstr>나눔고딕 ExtraBold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 소향</cp:lastModifiedBy>
  <cp:revision>138</cp:revision>
  <dcterms:created xsi:type="dcterms:W3CDTF">2020-10-14T19:07:14Z</dcterms:created>
  <dcterms:modified xsi:type="dcterms:W3CDTF">2020-11-17T12:59:32Z</dcterms:modified>
</cp:coreProperties>
</file>